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79" r:id="rId2"/>
    <p:sldId id="285" r:id="rId3"/>
    <p:sldId id="317" r:id="rId4"/>
    <p:sldId id="284" r:id="rId5"/>
    <p:sldId id="258" r:id="rId6"/>
    <p:sldId id="256" r:id="rId7"/>
    <p:sldId id="257" r:id="rId8"/>
    <p:sldId id="306" r:id="rId9"/>
    <p:sldId id="261" r:id="rId10"/>
    <p:sldId id="262" r:id="rId11"/>
    <p:sldId id="281" r:id="rId12"/>
    <p:sldId id="282" r:id="rId13"/>
    <p:sldId id="275" r:id="rId14"/>
    <p:sldId id="319" r:id="rId15"/>
    <p:sldId id="265" r:id="rId16"/>
    <p:sldId id="266" r:id="rId17"/>
    <p:sldId id="309" r:id="rId18"/>
    <p:sldId id="294" r:id="rId19"/>
    <p:sldId id="310" r:id="rId20"/>
    <p:sldId id="295" r:id="rId21"/>
    <p:sldId id="312" r:id="rId22"/>
    <p:sldId id="313" r:id="rId23"/>
    <p:sldId id="296" r:id="rId24"/>
    <p:sldId id="314" r:id="rId25"/>
    <p:sldId id="297" r:id="rId26"/>
    <p:sldId id="315" r:id="rId27"/>
    <p:sldId id="298" r:id="rId28"/>
    <p:sldId id="316" r:id="rId29"/>
    <p:sldId id="259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267" r:id="rId38"/>
    <p:sldId id="307" r:id="rId39"/>
    <p:sldId id="308" r:id="rId40"/>
    <p:sldId id="269" r:id="rId41"/>
    <p:sldId id="287" r:id="rId42"/>
    <p:sldId id="271" r:id="rId43"/>
    <p:sldId id="272" r:id="rId44"/>
    <p:sldId id="320" r:id="rId45"/>
    <p:sldId id="322" r:id="rId46"/>
    <p:sldId id="323" r:id="rId4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08397179-FB88-4731-B900-60CE8D2AA807}">
          <p14:sldIdLst>
            <p14:sldId id="279"/>
            <p14:sldId id="285"/>
            <p14:sldId id="317"/>
            <p14:sldId id="284"/>
            <p14:sldId id="258"/>
            <p14:sldId id="256"/>
          </p14:sldIdLst>
        </p14:section>
        <p14:section name="Objectifs" id="{B6BBF427-136D-44E0-8CA2-3C74734F36AB}">
          <p14:sldIdLst>
            <p14:sldId id="257"/>
            <p14:sldId id="306"/>
          </p14:sldIdLst>
        </p14:section>
        <p14:section name="Outils et utilité" id="{CCE1473F-6FDD-4128-B842-942B36D8468C}">
          <p14:sldIdLst>
            <p14:sldId id="261"/>
            <p14:sldId id="262"/>
            <p14:sldId id="281"/>
            <p14:sldId id="282"/>
            <p14:sldId id="275"/>
            <p14:sldId id="319"/>
          </p14:sldIdLst>
        </p14:section>
        <p14:section name="Maquette infrastructure" id="{F84F1BF4-64A7-422D-8FEA-8935522BA406}">
          <p14:sldIdLst>
            <p14:sldId id="265"/>
            <p14:sldId id="266"/>
            <p14:sldId id="309"/>
            <p14:sldId id="294"/>
            <p14:sldId id="310"/>
            <p14:sldId id="295"/>
            <p14:sldId id="312"/>
            <p14:sldId id="313"/>
            <p14:sldId id="296"/>
            <p14:sldId id="314"/>
            <p14:sldId id="297"/>
            <p14:sldId id="315"/>
            <p14:sldId id="298"/>
            <p14:sldId id="316"/>
          </p14:sldIdLst>
        </p14:section>
        <p14:section name="Schéma" id="{38CA3B12-64EA-48DD-8F64-8D78AF6F9680}">
          <p14:sldIdLst>
            <p14:sldId id="259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PRA sinistres reprise" id="{4B836A99-A1AF-4DE9-A179-78610D490C32}">
          <p14:sldIdLst>
            <p14:sldId id="267"/>
            <p14:sldId id="307"/>
            <p14:sldId id="308"/>
          </p14:sldIdLst>
        </p14:section>
        <p14:section name="Conclusion" id="{4A00393C-3BAC-4D26-B78A-0D5A991A2B5B}">
          <p14:sldIdLst>
            <p14:sldId id="269"/>
            <p14:sldId id="287"/>
          </p14:sldIdLst>
        </p14:section>
        <p14:section name="Perspectives" id="{81C48BA5-B76E-4BC6-85CC-B53EEDDEF01B}">
          <p14:sldIdLst>
            <p14:sldId id="271"/>
            <p14:sldId id="272"/>
          </p14:sldIdLst>
        </p14:section>
        <p14:section name="Organisation" id="{CECFCEAA-57F1-4F64-8377-CF60E3B4CF44}">
          <p14:sldIdLst>
            <p14:sldId id="320"/>
            <p14:sldId id="322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93"/>
    <a:srgbClr val="1D6295"/>
    <a:srgbClr val="DE3A34"/>
    <a:srgbClr val="BDCFE5"/>
    <a:srgbClr val="7097C6"/>
    <a:srgbClr val="C3D3E7"/>
    <a:srgbClr val="5E8AC0"/>
    <a:srgbClr val="DBEEF4"/>
    <a:srgbClr val="1E42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10" autoAdjust="0"/>
    <p:restoredTop sz="94660"/>
  </p:normalViewPr>
  <p:slideViewPr>
    <p:cSldViewPr snapToGrid="0">
      <p:cViewPr>
        <p:scale>
          <a:sx n="66" d="100"/>
          <a:sy n="66" d="100"/>
        </p:scale>
        <p:origin x="2514" y="21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C40D-F526-4031-889E-1E1F54145F5D}" type="datetimeFigureOut">
              <a:rPr lang="fr-FR" smtClean="0"/>
              <a:t>19/04/2023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B9F5F-04BF-4BDA-82E8-0B076CC019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276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9EF15-C191-A6AD-7AD6-31891886C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EC6DEA-E7FE-275B-D9F6-E67B25EF8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7946B0-6877-30C3-9A10-35F8910BA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66A9-1A29-4580-A28F-E837941EF723}" type="datetime1">
              <a:rPr lang="fr-FR" smtClean="0"/>
              <a:t>19/04/2023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2F029A-9D80-BC46-2ABA-5879C463D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4A8186-6C39-1834-CAAC-199F164AD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8327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0D9109-70E8-8675-14D1-D230D3DE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CCED797-83C2-1031-9793-0BA8E8E2D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295DB5-250C-85F6-F4EA-E5B08778E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81DDD-2099-4B01-BBD4-E43FAA06E7AD}" type="datetime1">
              <a:rPr lang="fr-FR" smtClean="0"/>
              <a:t>19/04/2023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2F2414-10D5-D688-C6C2-15FECCB29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214C11-F77B-F43D-02CA-694FEE5B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726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E34219C-874F-FF44-DF3E-1AD6D90C4A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3930E14-B6C3-5101-4C91-59794FBF0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00E220-9294-1849-366B-778A01FE4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DC179-DB10-4AE4-9BE0-CD14DDB4BC02}" type="datetime1">
              <a:rPr lang="fr-FR" smtClean="0"/>
              <a:t>19/04/2023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09F077-7393-7209-6D81-0F0C8DB9D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7FFB4A-60D8-10DB-63B4-482F85F05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229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879F67-848E-0C05-451F-F32A8416E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C644B5-409D-675C-E6B6-318131FED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9B4885-83BA-5AB2-C711-06A6827F8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159A3-40C5-48E0-9082-42CD33BBB28A}" type="datetime1">
              <a:rPr lang="fr-FR" smtClean="0"/>
              <a:t>19/04/2023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4586CD-7071-4D91-0455-C2FE70BE3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AEE3F9-C66C-D47F-DA44-A7F891898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57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F71102-A045-D1DC-9C8C-D5F90DC0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F323FC-6ADB-EAF1-DE3A-22C4393CB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F05EFF-B22A-CFEB-F416-B2EF7C0FE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74146-C0EA-4A9F-B585-1BE6A7B5020D}" type="datetime1">
              <a:rPr lang="fr-FR" smtClean="0"/>
              <a:t>19/04/2023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36474E-D83A-3784-594F-F04C15B12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E1F387-0424-6137-EFED-5B5263EA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586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C68DCF-8049-A68B-6DE9-CD03F026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5368DF-5FF7-1141-C74B-AB64E61B0E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9441D28-E836-202E-D425-4DDE73E9D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471CC13-337F-3161-0BFA-DA06025D3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7B190-08B7-460D-B724-36EFE0CD7F1E}" type="datetime1">
              <a:rPr lang="fr-FR" smtClean="0"/>
              <a:t>19/04/2023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1905EF-7AED-FF3E-50C4-4F7CF37DC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234425-A4B3-F86F-1640-4825B9386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157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4CB7CC-47F7-4AAA-934D-4C1327E0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C79C25-A863-123A-4F69-965439F1D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FBA86C3-3A19-E58F-36B0-0696919A6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881F5A4-0E8D-F259-F32B-873F0F68FF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5120AB-3A81-9F16-8F1B-99557A8DA0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0B3AE9-C8E7-308F-1181-8015A9ED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BDFA7-7361-4763-87AB-6078C7AE9BE3}" type="datetime1">
              <a:rPr lang="fr-FR" smtClean="0"/>
              <a:t>19/04/2023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CE4759B-016F-DFD3-C78A-C92B89FAD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0B7A5C3-4830-11AA-CED5-87992956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3647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62F618-B958-8FA9-B614-95E779297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E70631-4187-F25B-548F-ABCDEE8BE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E69DB-2E08-4C0E-A183-8F9FDE55420B}" type="datetime1">
              <a:rPr lang="fr-FR" smtClean="0"/>
              <a:t>19/04/2023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D0691D5-073C-6F71-A5D4-ECD30232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2F3D2C-38FC-C1DE-87C1-CC6E31F94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50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E100A36-4790-F0A1-2692-A8C493B30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BEBDC-BD07-45CB-91D8-EEA91EDD74B9}" type="datetime1">
              <a:rPr lang="fr-FR" smtClean="0"/>
              <a:t>19/04/2023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4C294A2-0EA6-8C01-47E6-A5658E88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5B9789-9E0F-1190-12A9-1E0301BB6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430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0F854C-939A-B854-DD69-05201C3B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7AE763-C3AA-83D2-4798-D07AEB3E4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7475A1-BC12-EB68-51AD-D4AAA7994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C4B2E3-7168-AB2C-3048-0A826A00B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7588-8F19-4946-A691-07BDBB38FAF9}" type="datetime1">
              <a:rPr lang="fr-FR" smtClean="0"/>
              <a:t>19/04/2023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0B6FF68-03BC-D34B-4ED7-45EA9D8B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FAF73E-7623-10BD-0133-254A358B7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27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84D9B8-3EC9-683D-13C7-CE6BF6D1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AE06389-265D-8CC9-41FE-27F0034476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EE165E-71A5-54CA-0EA8-B564CE109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33A9C2-2CD0-6077-CF0B-E167FC33B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85FD8-7F01-4165-8671-23EF718EE4AF}" type="datetime1">
              <a:rPr lang="fr-FR" smtClean="0"/>
              <a:t>19/04/2023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2137350-9D65-0BEA-C450-6FCC8A90B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034805-DC6C-FAFA-FC48-CFAD3DAC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870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6244C86-6912-B581-4E9C-6600BD08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B7FEF3-60EA-5831-EB59-219FD0B92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B9BB0E-9ABA-1DB9-0F32-B869ABE4DD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96AE4-5686-4A03-9237-48171E2E160C}" type="datetime1">
              <a:rPr lang="fr-FR" smtClean="0"/>
              <a:t>19/04/2023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C9E15A-EE5B-2082-5AC2-D0F4CD42D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96219C-1085-42B7-A84C-00E91BFE2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786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10" Type="http://schemas.openxmlformats.org/officeDocument/2006/relationships/image" Target="../media/image27.svg"/><Relationship Id="rId4" Type="http://schemas.openxmlformats.org/officeDocument/2006/relationships/image" Target="../media/image23.sv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3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hyperlink" Target="https://github.com/hugowamser/Projet_Devops_equipe2" TargetMode="External"/><Relationship Id="rId4" Type="http://schemas.openxmlformats.org/officeDocument/2006/relationships/image" Target="../media/image23.sv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ugowamser/Projet_Devops_equipe2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33.svg"/><Relationship Id="rId4" Type="http://schemas.openxmlformats.org/officeDocument/2006/relationships/image" Target="../media/image23.sv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4.png"/><Relationship Id="rId7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35.sv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27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41.sv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4.png"/><Relationship Id="rId7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0" Type="http://schemas.openxmlformats.org/officeDocument/2006/relationships/image" Target="../media/image42.png"/><Relationship Id="rId4" Type="http://schemas.openxmlformats.org/officeDocument/2006/relationships/image" Target="../media/image41.svg"/><Relationship Id="rId9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27.svg"/><Relationship Id="rId4" Type="http://schemas.openxmlformats.org/officeDocument/2006/relationships/image" Target="../media/image35.sv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27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38.png"/><Relationship Id="rId4" Type="http://schemas.openxmlformats.org/officeDocument/2006/relationships/image" Target="../media/image41.sv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27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38.png"/><Relationship Id="rId4" Type="http://schemas.openxmlformats.org/officeDocument/2006/relationships/image" Target="../media/image41.svg"/><Relationship Id="rId9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52.svg"/><Relationship Id="rId12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27.svg"/><Relationship Id="rId5" Type="http://schemas.openxmlformats.org/officeDocument/2006/relationships/image" Target="../media/image50.png"/><Relationship Id="rId10" Type="http://schemas.openxmlformats.org/officeDocument/2006/relationships/image" Target="../media/image26.png"/><Relationship Id="rId4" Type="http://schemas.openxmlformats.org/officeDocument/2006/relationships/image" Target="../media/image35.sv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0.png"/><Relationship Id="rId7" Type="http://schemas.openxmlformats.org/officeDocument/2006/relationships/image" Target="../media/image54.png"/><Relationship Id="rId12" Type="http://schemas.openxmlformats.org/officeDocument/2006/relationships/image" Target="../media/image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38.png"/><Relationship Id="rId5" Type="http://schemas.openxmlformats.org/officeDocument/2006/relationships/image" Target="../media/image51.png"/><Relationship Id="rId10" Type="http://schemas.openxmlformats.org/officeDocument/2006/relationships/image" Target="../media/image50.png"/><Relationship Id="rId4" Type="http://schemas.openxmlformats.org/officeDocument/2006/relationships/image" Target="../media/image41.svg"/><Relationship Id="rId9" Type="http://schemas.openxmlformats.org/officeDocument/2006/relationships/image" Target="../media/image2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10" Type="http://schemas.openxmlformats.org/officeDocument/2006/relationships/image" Target="../media/image27.svg"/><Relationship Id="rId4" Type="http://schemas.openxmlformats.org/officeDocument/2006/relationships/image" Target="../media/image35.sv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38.png"/><Relationship Id="rId3" Type="http://schemas.openxmlformats.org/officeDocument/2006/relationships/image" Target="../media/image40.png"/><Relationship Id="rId7" Type="http://schemas.openxmlformats.org/officeDocument/2006/relationships/image" Target="../media/image54.png"/><Relationship Id="rId12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27.svg"/><Relationship Id="rId5" Type="http://schemas.openxmlformats.org/officeDocument/2006/relationships/image" Target="../media/image51.png"/><Relationship Id="rId15" Type="http://schemas.openxmlformats.org/officeDocument/2006/relationships/image" Target="../media/image59.png"/><Relationship Id="rId10" Type="http://schemas.openxmlformats.org/officeDocument/2006/relationships/image" Target="../media/image26.png"/><Relationship Id="rId4" Type="http://schemas.openxmlformats.org/officeDocument/2006/relationships/image" Target="../media/image41.svg"/><Relationship Id="rId9" Type="http://schemas.openxmlformats.org/officeDocument/2006/relationships/image" Target="../media/image58.png"/><Relationship Id="rId1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27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58.png"/><Relationship Id="rId4" Type="http://schemas.openxmlformats.org/officeDocument/2006/relationships/image" Target="../media/image35.svg"/><Relationship Id="rId9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0.png"/><Relationship Id="rId7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8.png"/><Relationship Id="rId4" Type="http://schemas.openxmlformats.org/officeDocument/2006/relationships/image" Target="../media/image41.svg"/><Relationship Id="rId9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3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3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3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3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3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3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3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10" Type="http://schemas.openxmlformats.org/officeDocument/2006/relationships/image" Target="../media/image75.svg"/><Relationship Id="rId4" Type="http://schemas.openxmlformats.org/officeDocument/2006/relationships/image" Target="../media/image69.svg"/><Relationship Id="rId9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68.png"/><Relationship Id="rId7" Type="http://schemas.openxmlformats.org/officeDocument/2006/relationships/image" Target="../media/image7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10" Type="http://schemas.openxmlformats.org/officeDocument/2006/relationships/image" Target="../media/image71.svg"/><Relationship Id="rId4" Type="http://schemas.openxmlformats.org/officeDocument/2006/relationships/image" Target="../media/image69.svg"/><Relationship Id="rId9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8.png"/><Relationship Id="rId7" Type="http://schemas.openxmlformats.org/officeDocument/2006/relationships/image" Target="../media/image8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9.svg"/><Relationship Id="rId9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71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71.svg"/><Relationship Id="rId4" Type="http://schemas.openxmlformats.org/officeDocument/2006/relationships/image" Target="../media/image84.svg"/><Relationship Id="rId9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4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slide" Target="slide29.xml"/><Relationship Id="rId18" Type="http://schemas.openxmlformats.org/officeDocument/2006/relationships/slide" Target="slide42.xm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image" Target="../media/image16.png"/><Relationship Id="rId17" Type="http://schemas.openxmlformats.org/officeDocument/2006/relationships/image" Target="../media/image18.png"/><Relationship Id="rId2" Type="http://schemas.openxmlformats.org/officeDocument/2006/relationships/image" Target="../media/image1.jpg"/><Relationship Id="rId16" Type="http://schemas.openxmlformats.org/officeDocument/2006/relationships/image" Target="../media/image150.png"/><Relationship Id="rId20" Type="http://schemas.openxmlformats.org/officeDocument/2006/relationships/slide" Target="slide4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37.xml"/><Relationship Id="rId5" Type="http://schemas.openxmlformats.org/officeDocument/2006/relationships/image" Target="../media/image13.png"/><Relationship Id="rId15" Type="http://schemas.openxmlformats.org/officeDocument/2006/relationships/slide" Target="slide40.xml"/><Relationship Id="rId10" Type="http://schemas.openxmlformats.org/officeDocument/2006/relationships/image" Target="../media/image15.png"/><Relationship Id="rId19" Type="http://schemas.openxmlformats.org/officeDocument/2006/relationships/image" Target="../media/image19.png"/><Relationship Id="rId4" Type="http://schemas.openxmlformats.org/officeDocument/2006/relationships/slide" Target="slide7.xml"/><Relationship Id="rId9" Type="http://schemas.openxmlformats.org/officeDocument/2006/relationships/slide" Target="slide15.xml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E672C49-F59D-8483-6087-028D63A3F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27C8E3-D2DE-12AE-987D-25062E75353B}"/>
              </a:ext>
            </a:extLst>
          </p:cNvPr>
          <p:cNvSpPr/>
          <p:nvPr/>
        </p:nvSpPr>
        <p:spPr>
          <a:xfrm>
            <a:off x="660400" y="495300"/>
            <a:ext cx="10883900" cy="5842000"/>
          </a:xfrm>
          <a:prstGeom prst="rect">
            <a:avLst/>
          </a:prstGeom>
          <a:solidFill>
            <a:schemeClr val="accent6">
              <a:lumMod val="20000"/>
              <a:lumOff val="80000"/>
              <a:alpha val="74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71FC259-21EF-4298-A742-27000B0029CE}"/>
              </a:ext>
            </a:extLst>
          </p:cNvPr>
          <p:cNvSpPr txBox="1">
            <a:spLocks/>
          </p:cNvSpPr>
          <p:nvPr/>
        </p:nvSpPr>
        <p:spPr>
          <a:xfrm>
            <a:off x="4266496" y="2368347"/>
            <a:ext cx="5305648" cy="33778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rgbClr val="002060"/>
                </a:solidFill>
              </a:rPr>
              <a:t>Projet Fil-Rouge</a:t>
            </a:r>
            <a:br>
              <a:rPr lang="fr-FR" b="1" dirty="0">
                <a:solidFill>
                  <a:srgbClr val="002060"/>
                </a:solidFill>
              </a:rPr>
            </a:br>
            <a:r>
              <a:rPr lang="fr-FR" sz="2400" b="1" dirty="0">
                <a:solidFill>
                  <a:srgbClr val="002060"/>
                </a:solidFill>
              </a:rPr>
              <a:t> </a:t>
            </a:r>
            <a:br>
              <a:rPr lang="fr-FR" b="1" dirty="0">
                <a:solidFill>
                  <a:srgbClr val="002060"/>
                </a:solidFill>
              </a:rPr>
            </a:br>
            <a:r>
              <a:rPr lang="fr-FR" sz="3000" i="1" dirty="0">
                <a:solidFill>
                  <a:srgbClr val="002060"/>
                </a:solidFill>
              </a:rPr>
              <a:t>Formation Ingénieur DevOps</a:t>
            </a:r>
            <a:br>
              <a:rPr lang="fr-FR" sz="3000" b="1" dirty="0">
                <a:solidFill>
                  <a:srgbClr val="002060"/>
                </a:solidFill>
              </a:rPr>
            </a:br>
            <a:r>
              <a:rPr lang="fr-FR" sz="3000" i="1" dirty="0">
                <a:solidFill>
                  <a:srgbClr val="002060"/>
                </a:solidFill>
              </a:rPr>
              <a:t>20/04/2023</a:t>
            </a:r>
            <a:endParaRPr lang="fr-FR" sz="2025" i="1" dirty="0">
              <a:solidFill>
                <a:srgbClr val="002060"/>
              </a:solidFill>
            </a:endParaRPr>
          </a:p>
        </p:txBody>
      </p:sp>
      <p:pic>
        <p:nvPicPr>
          <p:cNvPr id="5" name="Image 4" descr="Une image contenant texte, vitesse&#10;&#10;Description générée automatiquement">
            <a:extLst>
              <a:ext uri="{FF2B5EF4-FFF2-40B4-BE49-F238E27FC236}">
                <a16:creationId xmlns:a16="http://schemas.microsoft.com/office/drawing/2014/main" id="{8D75AF24-7887-2E71-4DE9-FB6212C8BB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381" y="694397"/>
            <a:ext cx="3773300" cy="505563"/>
          </a:xfrm>
          <a:prstGeom prst="rect">
            <a:avLst/>
          </a:prstGeom>
        </p:spPr>
      </p:pic>
      <p:pic>
        <p:nvPicPr>
          <p:cNvPr id="6" name="Image 5" descr="Une image contenant logo&#10;&#10;Description générée automatiquement">
            <a:extLst>
              <a:ext uri="{FF2B5EF4-FFF2-40B4-BE49-F238E27FC236}">
                <a16:creationId xmlns:a16="http://schemas.microsoft.com/office/drawing/2014/main" id="{F9F2CF60-EF51-B54A-AAF7-7B8DF20ED4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356" y="1679856"/>
            <a:ext cx="1736444" cy="1736444"/>
          </a:xfrm>
          <a:prstGeom prst="rect">
            <a:avLst/>
          </a:prstGeom>
        </p:spPr>
      </p:pic>
      <p:sp>
        <p:nvSpPr>
          <p:cNvPr id="7" name="Sous-titre 2">
            <a:extLst>
              <a:ext uri="{FF2B5EF4-FFF2-40B4-BE49-F238E27FC236}">
                <a16:creationId xmlns:a16="http://schemas.microsoft.com/office/drawing/2014/main" id="{DD8AB162-1142-BD11-DFAE-FE89AF9CFB46}"/>
              </a:ext>
            </a:extLst>
          </p:cNvPr>
          <p:cNvSpPr txBox="1">
            <a:spLocks/>
          </p:cNvSpPr>
          <p:nvPr/>
        </p:nvSpPr>
        <p:spPr>
          <a:xfrm>
            <a:off x="848110" y="4235107"/>
            <a:ext cx="2892459" cy="237191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5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Driffa GUERFA</a:t>
            </a:r>
          </a:p>
          <a:p>
            <a:pPr marL="0" indent="0">
              <a:buNone/>
            </a:pP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Anthony MOUZE</a:t>
            </a:r>
          </a:p>
          <a:p>
            <a:pPr marL="0" indent="0">
              <a:buNone/>
            </a:pP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Selma TOUAHRI</a:t>
            </a:r>
          </a:p>
          <a:p>
            <a:pPr marL="0" indent="0">
              <a:buNone/>
            </a:pP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Hugo WAMSER</a:t>
            </a:r>
          </a:p>
          <a:p>
            <a:pPr marL="0" indent="0">
              <a:buNone/>
            </a:pP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8249DF8-FA9F-262A-FF94-0D7D5E0EB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1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C967989-1EC7-0576-EC8C-5022AF416D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14" y="1291558"/>
            <a:ext cx="2398736" cy="5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65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D575A3E-4AF0-ED41-0378-85C7D75E4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E65915-0E90-52CE-9EAE-9C319E5A6BC0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574926" y="-1053745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397042" y="1918278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Outils et leur utilité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AF77D01B-8AAF-4F21-0BA6-CCA4CCAD9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12979" y="5756885"/>
            <a:ext cx="2708742" cy="220222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D664475-C8C5-3F56-1F67-E9D7E7AD63D1}"/>
              </a:ext>
            </a:extLst>
          </p:cNvPr>
          <p:cNvGrpSpPr/>
          <p:nvPr/>
        </p:nvGrpSpPr>
        <p:grpSpPr>
          <a:xfrm>
            <a:off x="5051607" y="979177"/>
            <a:ext cx="1763530" cy="1731035"/>
            <a:chOff x="1805653" y="1311170"/>
            <a:chExt cx="1763530" cy="1731035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65D7845F-BD27-9E6F-D004-95FF7C9E8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138" y="1311170"/>
              <a:ext cx="1005283" cy="1003813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97E10060-E0D6-D020-BA5B-763FD2DA9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653" y="2062466"/>
              <a:ext cx="1763530" cy="979739"/>
            </a:xfrm>
            <a:prstGeom prst="rect">
              <a:avLst/>
            </a:prstGeom>
          </p:spPr>
        </p:pic>
      </p:grpSp>
      <p:pic>
        <p:nvPicPr>
          <p:cNvPr id="1026" name="Picture 2" descr="Vagrant – Welcome to /dev/null">
            <a:extLst>
              <a:ext uri="{FF2B5EF4-FFF2-40B4-BE49-F238E27FC236}">
                <a16:creationId xmlns:a16="http://schemas.microsoft.com/office/drawing/2014/main" id="{C2846B26-FAA4-B4C3-D958-F60AF0068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38807" y="-483146"/>
            <a:ext cx="3522774" cy="352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0C8F10C5-C070-32D9-28A3-ED17BF0D2986}"/>
              </a:ext>
            </a:extLst>
          </p:cNvPr>
          <p:cNvGrpSpPr/>
          <p:nvPr/>
        </p:nvGrpSpPr>
        <p:grpSpPr>
          <a:xfrm>
            <a:off x="2045828" y="3080353"/>
            <a:ext cx="8799972" cy="494732"/>
            <a:chOff x="2045828" y="3080353"/>
            <a:chExt cx="8799972" cy="494732"/>
          </a:xfrm>
        </p:grpSpPr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5C284FBE-5512-18B9-76AA-6B47EB52B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8A13A41-244A-738F-F6EA-3CB9C0353951}"/>
                </a:ext>
              </a:extLst>
            </p:cNvPr>
            <p:cNvSpPr txBox="1"/>
            <p:nvPr/>
          </p:nvSpPr>
          <p:spPr>
            <a:xfrm>
              <a:off x="2870200" y="3107459"/>
              <a:ext cx="7975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Virtualisation serveurs, stockages &amp; postes de travail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1F3D0697-5225-7296-D620-0475B4501B70}"/>
              </a:ext>
            </a:extLst>
          </p:cNvPr>
          <p:cNvGrpSpPr/>
          <p:nvPr/>
        </p:nvGrpSpPr>
        <p:grpSpPr>
          <a:xfrm>
            <a:off x="2045828" y="3811025"/>
            <a:ext cx="9588832" cy="494732"/>
            <a:chOff x="2045828" y="3811025"/>
            <a:chExt cx="9588832" cy="49473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C6CA989-BD01-8033-E29E-CD1AA0FD5720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Cluster</a:t>
              </a:r>
            </a:p>
          </p:txBody>
        </p:sp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BBED0470-A7D6-4A9A-EF7C-8B1C0DB3C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525B2FB-289B-81AF-C947-7011C6C2D085}"/>
              </a:ext>
            </a:extLst>
          </p:cNvPr>
          <p:cNvGrpSpPr/>
          <p:nvPr/>
        </p:nvGrpSpPr>
        <p:grpSpPr>
          <a:xfrm>
            <a:off x="2045828" y="4536589"/>
            <a:ext cx="8190372" cy="494732"/>
            <a:chOff x="2045828" y="4536589"/>
            <a:chExt cx="8190372" cy="494732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16C2EE6D-1AC3-FBF7-A614-EDC283AD2C78}"/>
                </a:ext>
              </a:extLst>
            </p:cNvPr>
            <p:cNvSpPr txBox="1"/>
            <p:nvPr/>
          </p:nvSpPr>
          <p:spPr>
            <a:xfrm>
              <a:off x="2870200" y="4547657"/>
              <a:ext cx="736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vSphere/vCenter &gt; gestion des environnements</a:t>
              </a:r>
            </a:p>
          </p:txBody>
        </p:sp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E04187D2-B0FF-182C-875B-0C2981305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0D5B6A9-CB19-0EB7-AAC1-6B0861CA6552}"/>
              </a:ext>
            </a:extLst>
          </p:cNvPr>
          <p:cNvGrpSpPr/>
          <p:nvPr/>
        </p:nvGrpSpPr>
        <p:grpSpPr>
          <a:xfrm>
            <a:off x="2045828" y="5262153"/>
            <a:ext cx="8330072" cy="494732"/>
            <a:chOff x="2045828" y="5262153"/>
            <a:chExt cx="8330072" cy="494732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E76723A3-9948-BD81-A0F5-DBC5D15124C4}"/>
                </a:ext>
              </a:extLst>
            </p:cNvPr>
            <p:cNvSpPr txBox="1"/>
            <p:nvPr/>
          </p:nvSpPr>
          <p:spPr>
            <a:xfrm>
              <a:off x="2870200" y="5275880"/>
              <a:ext cx="7505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Flexibilité &amp; disponibilité des applications/services</a:t>
              </a:r>
            </a:p>
          </p:txBody>
        </p:sp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37F28A32-7D46-7D36-B688-28802629D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11EB3987-8B39-F839-FFE5-58FB1AE71679}"/>
              </a:ext>
            </a:extLst>
          </p:cNvPr>
          <p:cNvGrpSpPr/>
          <p:nvPr/>
        </p:nvGrpSpPr>
        <p:grpSpPr>
          <a:xfrm>
            <a:off x="-7605612" y="3115331"/>
            <a:ext cx="6983872" cy="494732"/>
            <a:chOff x="2045828" y="3080353"/>
            <a:chExt cx="6983872" cy="494732"/>
          </a:xfrm>
        </p:grpSpPr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11D22542-F2D2-73E6-4760-5D62039F2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D04503A5-F280-4BE3-6019-B0997902D7F9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Création rapide de machines virtuelles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1BAB24F9-EF81-BBF6-9398-89DBD1AF23CB}"/>
              </a:ext>
            </a:extLst>
          </p:cNvPr>
          <p:cNvGrpSpPr/>
          <p:nvPr/>
        </p:nvGrpSpPr>
        <p:grpSpPr>
          <a:xfrm>
            <a:off x="-7605612" y="3846003"/>
            <a:ext cx="9588832" cy="494732"/>
            <a:chOff x="2045828" y="3811025"/>
            <a:chExt cx="9588832" cy="494732"/>
          </a:xfrm>
        </p:grpSpPr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5344E2EF-61B0-4F7C-EE58-CF29FB2AB572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Compatibilité (VirtualBox, VMware, Hyper-V)</a:t>
              </a:r>
            </a:p>
          </p:txBody>
        </p:sp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EA11AD47-2D58-9358-36DA-4E7A58105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277B2196-4606-B15A-9481-777748E1A66D}"/>
              </a:ext>
            </a:extLst>
          </p:cNvPr>
          <p:cNvGrpSpPr/>
          <p:nvPr/>
        </p:nvGrpSpPr>
        <p:grpSpPr>
          <a:xfrm>
            <a:off x="-7605612" y="4571567"/>
            <a:ext cx="6983872" cy="494732"/>
            <a:chOff x="2045828" y="4536589"/>
            <a:chExt cx="6983872" cy="494732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482EAF0E-7CD4-F3CA-7F8F-CC78B4A55C3A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Automatiser la création d’un environnement</a:t>
              </a:r>
            </a:p>
          </p:txBody>
        </p:sp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D15F91ED-D9CA-FFB1-6F04-77F050E3C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99371CB8-D40C-5CF2-7A55-F6591CA301AF}"/>
              </a:ext>
            </a:extLst>
          </p:cNvPr>
          <p:cNvGrpSpPr/>
          <p:nvPr/>
        </p:nvGrpSpPr>
        <p:grpSpPr>
          <a:xfrm>
            <a:off x="-7605612" y="5297131"/>
            <a:ext cx="6983872" cy="494732"/>
            <a:chOff x="2045828" y="5262153"/>
            <a:chExt cx="6983872" cy="494732"/>
          </a:xfrm>
        </p:grpSpPr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6F250EC2-C1C8-23AA-7B68-68BE17F197CD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Facilité de migration</a:t>
              </a:r>
            </a:p>
          </p:txBody>
        </p:sp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972AD5BA-D0C1-B941-581A-C792BEB63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pic>
        <p:nvPicPr>
          <p:cNvPr id="36" name="Graphique 35">
            <a:extLst>
              <a:ext uri="{FF2B5EF4-FFF2-40B4-BE49-F238E27FC236}">
                <a16:creationId xmlns:a16="http://schemas.microsoft.com/office/drawing/2014/main" id="{418104DE-1E45-6EEC-14DF-B501A3EAC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6890" y="241180"/>
            <a:ext cx="1171575" cy="9525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37" name="Espace réservé du numéro de diapositive 36">
            <a:extLst>
              <a:ext uri="{FF2B5EF4-FFF2-40B4-BE49-F238E27FC236}">
                <a16:creationId xmlns:a16="http://schemas.microsoft.com/office/drawing/2014/main" id="{7CB1A1A8-3D2D-0896-D31A-1417024D8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2379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B717554-4450-F39A-4E2E-1FCF38938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D93509-78A0-C6FF-2DFE-8CD5C591F355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562842" y="-1111741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397042" y="1918278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Outils et leur utilité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AF77D01B-8AAF-4F21-0BA6-CCA4CCAD9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12979" y="5756885"/>
            <a:ext cx="2708742" cy="220222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068ECEA-BDB0-4ACC-4142-BC9B8C2EE2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9396" y="21820"/>
            <a:ext cx="3794590" cy="3187456"/>
          </a:xfrm>
          <a:prstGeom prst="rect">
            <a:avLst/>
          </a:prstGeom>
        </p:spPr>
      </p:pic>
      <p:pic>
        <p:nvPicPr>
          <p:cNvPr id="1026" name="Picture 2" descr="Vagrant – Welcome to /dev/null">
            <a:extLst>
              <a:ext uri="{FF2B5EF4-FFF2-40B4-BE49-F238E27FC236}">
                <a16:creationId xmlns:a16="http://schemas.microsoft.com/office/drawing/2014/main" id="{C2846B26-FAA4-B4C3-D958-F60AF0068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896" y="830282"/>
            <a:ext cx="1673325" cy="167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1F4FCF75-A38F-B898-B0C6-32D91A771579}"/>
              </a:ext>
            </a:extLst>
          </p:cNvPr>
          <p:cNvGrpSpPr/>
          <p:nvPr/>
        </p:nvGrpSpPr>
        <p:grpSpPr>
          <a:xfrm>
            <a:off x="13385585" y="864252"/>
            <a:ext cx="1763530" cy="1731035"/>
            <a:chOff x="1805653" y="1311170"/>
            <a:chExt cx="1763530" cy="173103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4CAD51B-2F8A-4276-2EC1-707EC307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138" y="1311170"/>
              <a:ext cx="1005283" cy="1003813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84B5B7AB-C5C1-6358-BE62-A7D240A3C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653" y="2062466"/>
              <a:ext cx="1763530" cy="979739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DC5EA38-9A5C-9E64-7405-40EA571EA9ED}"/>
              </a:ext>
            </a:extLst>
          </p:cNvPr>
          <p:cNvGrpSpPr/>
          <p:nvPr/>
        </p:nvGrpSpPr>
        <p:grpSpPr>
          <a:xfrm>
            <a:off x="2045828" y="3080353"/>
            <a:ext cx="6983872" cy="494732"/>
            <a:chOff x="2045828" y="3080353"/>
            <a:chExt cx="6983872" cy="494732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FE56673E-FCB8-0035-B886-E2C91FEDB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20192C9-AD43-5D2E-9F86-4A8563C92B9D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Création rapide de machines virtuelles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7241570-4EB7-65EC-755A-021238AFDF2B}"/>
              </a:ext>
            </a:extLst>
          </p:cNvPr>
          <p:cNvGrpSpPr/>
          <p:nvPr/>
        </p:nvGrpSpPr>
        <p:grpSpPr>
          <a:xfrm>
            <a:off x="2045828" y="3811025"/>
            <a:ext cx="9588832" cy="494732"/>
            <a:chOff x="2045828" y="3811025"/>
            <a:chExt cx="9588832" cy="494732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D8C7BE32-A3FD-1DC2-62A8-BE200F36A062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Compatibilité (VirtualBox, VMware, Hyper-V)</a:t>
              </a:r>
            </a:p>
          </p:txBody>
        </p:sp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8962577D-8D20-F8FD-3C95-70C993F9E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5AB20EF3-F3B9-40E4-B004-ACAA1DF91C2D}"/>
              </a:ext>
            </a:extLst>
          </p:cNvPr>
          <p:cNvGrpSpPr/>
          <p:nvPr/>
        </p:nvGrpSpPr>
        <p:grpSpPr>
          <a:xfrm>
            <a:off x="2045828" y="4536589"/>
            <a:ext cx="6983872" cy="494732"/>
            <a:chOff x="2045828" y="4536589"/>
            <a:chExt cx="6983872" cy="494732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6A5097B-F0A2-2AD2-9817-92154086B7F9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Automatiser la création d’un environnement</a:t>
              </a: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28FDBE6B-EC49-5524-FB20-6FEF9AEEB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F013F42C-9531-B5F3-29F8-E7E6E3B65202}"/>
              </a:ext>
            </a:extLst>
          </p:cNvPr>
          <p:cNvGrpSpPr/>
          <p:nvPr/>
        </p:nvGrpSpPr>
        <p:grpSpPr>
          <a:xfrm>
            <a:off x="2045828" y="5262153"/>
            <a:ext cx="6983872" cy="494732"/>
            <a:chOff x="2045828" y="5262153"/>
            <a:chExt cx="6983872" cy="494732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CEDA7F49-4130-1A87-C56A-A994DF276416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Facilité de migration</a:t>
              </a:r>
            </a:p>
          </p:txBody>
        </p:sp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DE602DCB-4E46-9731-922E-4B91DC75C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4773FDCD-0416-AB15-E3BD-AF5DDE12D007}"/>
              </a:ext>
            </a:extLst>
          </p:cNvPr>
          <p:cNvGrpSpPr/>
          <p:nvPr/>
        </p:nvGrpSpPr>
        <p:grpSpPr>
          <a:xfrm>
            <a:off x="13609125" y="2714544"/>
            <a:ext cx="8799972" cy="494732"/>
            <a:chOff x="2045828" y="3080353"/>
            <a:chExt cx="8799972" cy="494732"/>
          </a:xfrm>
        </p:grpSpPr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3E10EFB8-F87A-FE7A-5A99-5D2415A3C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DF80424D-4061-CEFF-CE41-983C0E07A93B}"/>
                </a:ext>
              </a:extLst>
            </p:cNvPr>
            <p:cNvSpPr txBox="1"/>
            <p:nvPr/>
          </p:nvSpPr>
          <p:spPr>
            <a:xfrm>
              <a:off x="2870200" y="3107459"/>
              <a:ext cx="7975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Virtualisation serveurs, stockages &amp; postes de travail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7C8E15B4-0458-020B-129A-501B9CF988B7}"/>
              </a:ext>
            </a:extLst>
          </p:cNvPr>
          <p:cNvGrpSpPr/>
          <p:nvPr/>
        </p:nvGrpSpPr>
        <p:grpSpPr>
          <a:xfrm>
            <a:off x="13609125" y="3445216"/>
            <a:ext cx="9588832" cy="494732"/>
            <a:chOff x="2045828" y="3811025"/>
            <a:chExt cx="9588832" cy="494732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C69BF27-DA9D-34D9-B062-E2D8BB96EE92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Cluster</a:t>
              </a:r>
            </a:p>
          </p:txBody>
        </p:sp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21714F80-D223-20C7-E52F-AF13D0770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09BC58B2-8506-4A49-0956-F245CAD61A38}"/>
              </a:ext>
            </a:extLst>
          </p:cNvPr>
          <p:cNvGrpSpPr/>
          <p:nvPr/>
        </p:nvGrpSpPr>
        <p:grpSpPr>
          <a:xfrm>
            <a:off x="13609125" y="4170780"/>
            <a:ext cx="8190372" cy="494732"/>
            <a:chOff x="2045828" y="4536589"/>
            <a:chExt cx="8190372" cy="494732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4ED2C5E2-F861-8323-E3C7-07873682DDA9}"/>
                </a:ext>
              </a:extLst>
            </p:cNvPr>
            <p:cNvSpPr txBox="1"/>
            <p:nvPr/>
          </p:nvSpPr>
          <p:spPr>
            <a:xfrm>
              <a:off x="2870200" y="4547657"/>
              <a:ext cx="736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vSphere/vCenter &gt; gestion des environnements</a:t>
              </a:r>
            </a:p>
          </p:txBody>
        </p:sp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BA791577-22FF-D6C1-02B2-87AB93FE7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F2347412-AB21-12E9-F080-28F786A26AC3}"/>
              </a:ext>
            </a:extLst>
          </p:cNvPr>
          <p:cNvGrpSpPr/>
          <p:nvPr/>
        </p:nvGrpSpPr>
        <p:grpSpPr>
          <a:xfrm>
            <a:off x="13609125" y="4896344"/>
            <a:ext cx="8330072" cy="494732"/>
            <a:chOff x="2045828" y="5262153"/>
            <a:chExt cx="8330072" cy="494732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97DAE72C-279D-8CFB-D64F-871AAA9FAAC6}"/>
                </a:ext>
              </a:extLst>
            </p:cNvPr>
            <p:cNvSpPr txBox="1"/>
            <p:nvPr/>
          </p:nvSpPr>
          <p:spPr>
            <a:xfrm>
              <a:off x="2870200" y="5275880"/>
              <a:ext cx="7505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Flexibilité &amp; disponibilité des applications/services</a:t>
              </a:r>
            </a:p>
          </p:txBody>
        </p:sp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772F5950-00B8-0246-D045-EAF41EFE6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3E544A9E-E758-859A-6D0B-43294628238C}"/>
              </a:ext>
            </a:extLst>
          </p:cNvPr>
          <p:cNvGrpSpPr/>
          <p:nvPr/>
        </p:nvGrpSpPr>
        <p:grpSpPr>
          <a:xfrm>
            <a:off x="-9897280" y="3575085"/>
            <a:ext cx="6983872" cy="494732"/>
            <a:chOff x="2045828" y="3080353"/>
            <a:chExt cx="6983872" cy="494732"/>
          </a:xfrm>
        </p:grpSpPr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AAC906CA-EE40-A411-012C-D3E7ED7E2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D5DA7B4C-BE02-D728-ADB6-45F3376B4031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Plateforme de conteneurisation</a:t>
              </a: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3C9E3C70-8D50-E6E2-CDC6-0C98B8A2EDF3}"/>
              </a:ext>
            </a:extLst>
          </p:cNvPr>
          <p:cNvGrpSpPr/>
          <p:nvPr/>
        </p:nvGrpSpPr>
        <p:grpSpPr>
          <a:xfrm>
            <a:off x="-9897280" y="4305757"/>
            <a:ext cx="9588832" cy="494732"/>
            <a:chOff x="2045828" y="3811025"/>
            <a:chExt cx="9588832" cy="494732"/>
          </a:xfrm>
        </p:grpSpPr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BD1BE897-8DF5-F438-9791-C7C7F8B88E34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Créer, déployer et gérer des applications de manière portable</a:t>
              </a:r>
            </a:p>
          </p:txBody>
        </p:sp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ABF5EF85-57B1-A70E-CA0B-50A521D83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B602A28A-4BC8-5DB2-74D5-966CC4D7B634}"/>
              </a:ext>
            </a:extLst>
          </p:cNvPr>
          <p:cNvGrpSpPr/>
          <p:nvPr/>
        </p:nvGrpSpPr>
        <p:grpSpPr>
          <a:xfrm>
            <a:off x="-9897280" y="5031321"/>
            <a:ext cx="6983872" cy="494732"/>
            <a:chOff x="2045828" y="4536589"/>
            <a:chExt cx="6983872" cy="494732"/>
          </a:xfrm>
        </p:grpSpPr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3E9CDB44-F299-72E7-2DBA-89EF626DC752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Environnements légers et isolés</a:t>
              </a:r>
            </a:p>
          </p:txBody>
        </p:sp>
        <p:pic>
          <p:nvPicPr>
            <p:cNvPr id="45" name="Graphique 44">
              <a:extLst>
                <a:ext uri="{FF2B5EF4-FFF2-40B4-BE49-F238E27FC236}">
                  <a16:creationId xmlns:a16="http://schemas.microsoft.com/office/drawing/2014/main" id="{F237BE18-4FDA-5402-4B18-10CCEDD5F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2A405BE8-9608-95CB-9224-6D10D1532F30}"/>
              </a:ext>
            </a:extLst>
          </p:cNvPr>
          <p:cNvGrpSpPr/>
          <p:nvPr/>
        </p:nvGrpSpPr>
        <p:grpSpPr>
          <a:xfrm>
            <a:off x="-9897280" y="5756885"/>
            <a:ext cx="6983872" cy="494732"/>
            <a:chOff x="2045828" y="5262153"/>
            <a:chExt cx="6983872" cy="494732"/>
          </a:xfrm>
        </p:grpSpPr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AAD458E6-2E0F-5A31-52C4-2E5650C38228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Outil : Docker compose</a:t>
              </a:r>
            </a:p>
          </p:txBody>
        </p:sp>
        <p:pic>
          <p:nvPicPr>
            <p:cNvPr id="48" name="Graphique 47">
              <a:extLst>
                <a:ext uri="{FF2B5EF4-FFF2-40B4-BE49-F238E27FC236}">
                  <a16:creationId xmlns:a16="http://schemas.microsoft.com/office/drawing/2014/main" id="{6986EB5E-EE08-F1E5-4171-15F865A78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pic>
        <p:nvPicPr>
          <p:cNvPr id="49" name="Graphique 48">
            <a:extLst>
              <a:ext uri="{FF2B5EF4-FFF2-40B4-BE49-F238E27FC236}">
                <a16:creationId xmlns:a16="http://schemas.microsoft.com/office/drawing/2014/main" id="{B5BA93F1-8251-43C5-8294-04353A518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6890" y="241180"/>
            <a:ext cx="1171575" cy="9525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50" name="Espace réservé du numéro de diapositive 49">
            <a:extLst>
              <a:ext uri="{FF2B5EF4-FFF2-40B4-BE49-F238E27FC236}">
                <a16:creationId xmlns:a16="http://schemas.microsoft.com/office/drawing/2014/main" id="{99CF73A4-F60E-B9E4-7740-90E9047A5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898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B714F5F0-FC7B-CB50-73C3-6DD203B64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EA41D4E-006C-E7C0-34DD-628609FFABB8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547322" y="-1039933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397042" y="1918278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Outils et leur utilité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AF77D01B-8AAF-4F21-0BA6-CCA4CCAD9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12979" y="5756885"/>
            <a:ext cx="2708742" cy="220222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987DAE3-C3D3-6426-3640-7FABABC92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1361" y="516233"/>
            <a:ext cx="1952065" cy="240254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EE57024-322D-F973-A042-F178BEE3C3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060" y="981923"/>
            <a:ext cx="1595083" cy="1339870"/>
          </a:xfrm>
          <a:prstGeom prst="rect">
            <a:avLst/>
          </a:prstGeom>
        </p:spPr>
      </p:pic>
      <p:pic>
        <p:nvPicPr>
          <p:cNvPr id="8" name="Picture 2" descr="Vagrant – Welcome to /dev/null">
            <a:extLst>
              <a:ext uri="{FF2B5EF4-FFF2-40B4-BE49-F238E27FC236}">
                <a16:creationId xmlns:a16="http://schemas.microsoft.com/office/drawing/2014/main" id="{DFC0EA29-3C5B-7937-86B7-0C90C3AB1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5106" y="880842"/>
            <a:ext cx="1673325" cy="167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F43CD1E6-C83A-CAC9-B5D7-B301B4952E70}"/>
              </a:ext>
            </a:extLst>
          </p:cNvPr>
          <p:cNvGrpSpPr/>
          <p:nvPr/>
        </p:nvGrpSpPr>
        <p:grpSpPr>
          <a:xfrm>
            <a:off x="2045828" y="3080353"/>
            <a:ext cx="6983872" cy="494732"/>
            <a:chOff x="2045828" y="3080353"/>
            <a:chExt cx="6983872" cy="494732"/>
          </a:xfrm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DD15A8B6-81FF-AC25-8A49-EF734B4ED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1AEEFC3-AFEC-39F7-4233-A091B6F05B2A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Plateforme de conteneurisation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0FDFD1C-AF2D-43CC-8451-3615E06D909F}"/>
              </a:ext>
            </a:extLst>
          </p:cNvPr>
          <p:cNvGrpSpPr/>
          <p:nvPr/>
        </p:nvGrpSpPr>
        <p:grpSpPr>
          <a:xfrm>
            <a:off x="2045828" y="3811025"/>
            <a:ext cx="9588832" cy="494732"/>
            <a:chOff x="2045828" y="3811025"/>
            <a:chExt cx="9588832" cy="49473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60F2680D-C5D1-CDFE-0381-2C48052B95F3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Créer, déployer et gérer des applications de manière portable</a:t>
              </a:r>
            </a:p>
          </p:txBody>
        </p:sp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62795C75-C333-053A-E9F8-A7AA28A3C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A275C7A1-6DE2-9625-8F0A-B89615B35740}"/>
              </a:ext>
            </a:extLst>
          </p:cNvPr>
          <p:cNvGrpSpPr/>
          <p:nvPr/>
        </p:nvGrpSpPr>
        <p:grpSpPr>
          <a:xfrm>
            <a:off x="2045828" y="4536589"/>
            <a:ext cx="6983872" cy="494732"/>
            <a:chOff x="2045828" y="4536589"/>
            <a:chExt cx="6983872" cy="49473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D35B6FC-EFB5-3F34-DC93-7352FB1FCE22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Environnements légers et isolés</a:t>
              </a:r>
            </a:p>
          </p:txBody>
        </p:sp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6C08D0C-548D-B54B-98E8-98BC888B0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EC9B0284-BD4A-B90E-98F5-2D15BE177897}"/>
              </a:ext>
            </a:extLst>
          </p:cNvPr>
          <p:cNvGrpSpPr/>
          <p:nvPr/>
        </p:nvGrpSpPr>
        <p:grpSpPr>
          <a:xfrm>
            <a:off x="2045828" y="5262153"/>
            <a:ext cx="6983872" cy="494732"/>
            <a:chOff x="2045828" y="5262153"/>
            <a:chExt cx="6983872" cy="494732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9576F05-1071-CA76-18BB-38EA65DCF55F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Outil : Docker compose</a:t>
              </a: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5B548276-7174-D05F-43BB-10E182694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50286D5E-7D0A-2955-0E06-6615C70BD223}"/>
              </a:ext>
            </a:extLst>
          </p:cNvPr>
          <p:cNvGrpSpPr/>
          <p:nvPr/>
        </p:nvGrpSpPr>
        <p:grpSpPr>
          <a:xfrm>
            <a:off x="-7883610" y="3289171"/>
            <a:ext cx="6983872" cy="494732"/>
            <a:chOff x="2045828" y="3080353"/>
            <a:chExt cx="6983872" cy="494732"/>
          </a:xfrm>
        </p:grpSpPr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9D52C158-F4F3-784F-51B1-3A9BB117C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A590CE15-29B9-E722-4C33-AE3D6D96856C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Orchestration et automatisation de tâches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F9106FA4-259F-D380-9D05-BFAE2BC85162}"/>
              </a:ext>
            </a:extLst>
          </p:cNvPr>
          <p:cNvGrpSpPr/>
          <p:nvPr/>
        </p:nvGrpSpPr>
        <p:grpSpPr>
          <a:xfrm>
            <a:off x="-7883610" y="4019843"/>
            <a:ext cx="9588832" cy="494732"/>
            <a:chOff x="2045828" y="3811025"/>
            <a:chExt cx="9588832" cy="494732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48C72F63-651C-9712-14B6-C7E2B9E252E3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Agentless</a:t>
              </a:r>
              <a:endParaRPr lang="fr-FR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5A13ECD0-0B8F-E892-48B9-7C083E0DA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B7026B3F-8139-D00F-B56E-FEE4B168707B}"/>
              </a:ext>
            </a:extLst>
          </p:cNvPr>
          <p:cNvGrpSpPr/>
          <p:nvPr/>
        </p:nvGrpSpPr>
        <p:grpSpPr>
          <a:xfrm>
            <a:off x="-7883610" y="4745407"/>
            <a:ext cx="7479172" cy="494732"/>
            <a:chOff x="2045828" y="4536589"/>
            <a:chExt cx="7479172" cy="494732"/>
          </a:xfrm>
        </p:grpSpPr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F0A5467F-7379-763D-4C2D-DE3E038AB864}"/>
                </a:ext>
              </a:extLst>
            </p:cNvPr>
            <p:cNvSpPr txBox="1"/>
            <p:nvPr/>
          </p:nvSpPr>
          <p:spPr>
            <a:xfrm>
              <a:off x="2870200" y="4547657"/>
              <a:ext cx="665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Accélération du déploiement des applications</a:t>
              </a:r>
            </a:p>
          </p:txBody>
        </p:sp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A209EA36-B588-740C-4C91-C748A457E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F5079103-B280-FB76-C49D-47841CB5BC26}"/>
              </a:ext>
            </a:extLst>
          </p:cNvPr>
          <p:cNvGrpSpPr/>
          <p:nvPr/>
        </p:nvGrpSpPr>
        <p:grpSpPr>
          <a:xfrm>
            <a:off x="-7883610" y="5470971"/>
            <a:ext cx="6983872" cy="494732"/>
            <a:chOff x="2045828" y="5262153"/>
            <a:chExt cx="6983872" cy="494732"/>
          </a:xfrm>
        </p:grpSpPr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377CDC31-100F-700E-3F71-829E90BC5A58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Multi plateformes</a:t>
              </a:r>
            </a:p>
          </p:txBody>
        </p:sp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845709E3-1C2F-84EB-2D02-A66179456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8D84CDD4-B077-C6A7-CD1B-62ABA082F8BC}"/>
              </a:ext>
            </a:extLst>
          </p:cNvPr>
          <p:cNvGrpSpPr/>
          <p:nvPr/>
        </p:nvGrpSpPr>
        <p:grpSpPr>
          <a:xfrm>
            <a:off x="13207846" y="3116266"/>
            <a:ext cx="6983872" cy="494732"/>
            <a:chOff x="2045828" y="3080353"/>
            <a:chExt cx="6983872" cy="494732"/>
          </a:xfrm>
        </p:grpSpPr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4406D029-5A2F-74E8-42BD-287C01F4C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05096A4D-307C-B996-785F-542CE7F133A0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Création rapide de machines virtuelles</a:t>
              </a: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EC8C6CB2-F04A-AF58-EEEE-994CFC68A004}"/>
              </a:ext>
            </a:extLst>
          </p:cNvPr>
          <p:cNvGrpSpPr/>
          <p:nvPr/>
        </p:nvGrpSpPr>
        <p:grpSpPr>
          <a:xfrm>
            <a:off x="13207846" y="3846938"/>
            <a:ext cx="9588832" cy="494732"/>
            <a:chOff x="2045828" y="3811025"/>
            <a:chExt cx="9588832" cy="494732"/>
          </a:xfrm>
        </p:grpSpPr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7FBA0894-87B5-518D-C3AC-A7710A5E5CFB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Compatibilité (VirtualBox, VMware, Hyper-V)</a:t>
              </a:r>
            </a:p>
          </p:txBody>
        </p:sp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60F8C1C5-4DB1-2DD5-652B-C7DACF2A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BEADD05F-0584-99A6-6DE3-19804EA13244}"/>
              </a:ext>
            </a:extLst>
          </p:cNvPr>
          <p:cNvGrpSpPr/>
          <p:nvPr/>
        </p:nvGrpSpPr>
        <p:grpSpPr>
          <a:xfrm>
            <a:off x="13207846" y="4572502"/>
            <a:ext cx="6983872" cy="494732"/>
            <a:chOff x="2045828" y="4536589"/>
            <a:chExt cx="6983872" cy="494732"/>
          </a:xfrm>
        </p:grpSpPr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8B02F5D5-CE04-B771-2BFE-ACB8F3974565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Automatiser la création d’un environnement</a:t>
              </a:r>
            </a:p>
          </p:txBody>
        </p:sp>
        <p:pic>
          <p:nvPicPr>
            <p:cNvPr id="46" name="Graphique 45">
              <a:extLst>
                <a:ext uri="{FF2B5EF4-FFF2-40B4-BE49-F238E27FC236}">
                  <a16:creationId xmlns:a16="http://schemas.microsoft.com/office/drawing/2014/main" id="{3AB852AD-3E2F-5121-46F5-4144A5023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C03E7758-CEF6-8203-4B50-A0CA319977EE}"/>
              </a:ext>
            </a:extLst>
          </p:cNvPr>
          <p:cNvGrpSpPr/>
          <p:nvPr/>
        </p:nvGrpSpPr>
        <p:grpSpPr>
          <a:xfrm>
            <a:off x="13207846" y="5298066"/>
            <a:ext cx="6983872" cy="494732"/>
            <a:chOff x="2045828" y="5262153"/>
            <a:chExt cx="6983872" cy="494732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7AEFEEB5-E34F-4221-7535-0C94F5B2592B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Facilité de migration</a:t>
              </a:r>
            </a:p>
          </p:txBody>
        </p:sp>
        <p:pic>
          <p:nvPicPr>
            <p:cNvPr id="49" name="Graphique 48">
              <a:extLst>
                <a:ext uri="{FF2B5EF4-FFF2-40B4-BE49-F238E27FC236}">
                  <a16:creationId xmlns:a16="http://schemas.microsoft.com/office/drawing/2014/main" id="{BB9B6D7C-E8AC-6F22-CDD3-0ACA6D52E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pic>
        <p:nvPicPr>
          <p:cNvPr id="50" name="Graphique 49">
            <a:extLst>
              <a:ext uri="{FF2B5EF4-FFF2-40B4-BE49-F238E27FC236}">
                <a16:creationId xmlns:a16="http://schemas.microsoft.com/office/drawing/2014/main" id="{9B932877-BE8B-E3E1-540C-313BD6EC3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6890" y="241180"/>
            <a:ext cx="1171575" cy="9525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EB5A95DD-38E9-0EB8-095A-35D29084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3004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822CA74-6361-7D21-2353-7A13725E1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FF8045-8825-5644-DC34-1C8E1A6BBF5C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410422" y="-990780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397042" y="1918278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Outils et leur utilité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AF77D01B-8AAF-4F21-0BA6-CCA4CCAD9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12979" y="5756885"/>
            <a:ext cx="2708742" cy="220222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2B1DB98-06B5-4E1E-AB51-AB4C803B6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979" y="1047570"/>
            <a:ext cx="1882321" cy="15811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CEF1B2D-8EF0-993F-65E4-7BC3C3313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656" y="1047570"/>
            <a:ext cx="1284685" cy="1581151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92920489-1430-9E9A-BFE4-E04760D73A0E}"/>
              </a:ext>
            </a:extLst>
          </p:cNvPr>
          <p:cNvGrpSpPr/>
          <p:nvPr/>
        </p:nvGrpSpPr>
        <p:grpSpPr>
          <a:xfrm>
            <a:off x="2045828" y="3080353"/>
            <a:ext cx="6983872" cy="494732"/>
            <a:chOff x="2045828" y="3080353"/>
            <a:chExt cx="6983872" cy="494732"/>
          </a:xfrm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72AAC854-C444-A25F-32BE-C99700659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5749FEA-F189-4C0E-AFBA-77E499E3D14F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Orchestration et automatisation de tâches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E18D2F22-4473-1FD4-234B-02A355B0D667}"/>
              </a:ext>
            </a:extLst>
          </p:cNvPr>
          <p:cNvGrpSpPr/>
          <p:nvPr/>
        </p:nvGrpSpPr>
        <p:grpSpPr>
          <a:xfrm>
            <a:off x="2045828" y="3811025"/>
            <a:ext cx="9588832" cy="494732"/>
            <a:chOff x="2045828" y="3811025"/>
            <a:chExt cx="9588832" cy="49473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4D0D913-C47C-1BAE-0F25-6F2784A11F00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Agentless</a:t>
              </a:r>
              <a:endParaRPr lang="fr-FR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8082F3D6-C887-45A6-C180-D884D7389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63733095-35A5-1382-431D-81C7E67A320C}"/>
              </a:ext>
            </a:extLst>
          </p:cNvPr>
          <p:cNvGrpSpPr/>
          <p:nvPr/>
        </p:nvGrpSpPr>
        <p:grpSpPr>
          <a:xfrm>
            <a:off x="2045828" y="4536589"/>
            <a:ext cx="7479172" cy="494732"/>
            <a:chOff x="2045828" y="4536589"/>
            <a:chExt cx="7479172" cy="494732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A54F1C5D-2710-5BF4-8C13-879DDDED33AD}"/>
                </a:ext>
              </a:extLst>
            </p:cNvPr>
            <p:cNvSpPr txBox="1"/>
            <p:nvPr/>
          </p:nvSpPr>
          <p:spPr>
            <a:xfrm>
              <a:off x="2870200" y="4547657"/>
              <a:ext cx="665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Accélération du déploiement des applications</a:t>
              </a: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18ED04AC-C7BB-15CE-9212-9C306CEFF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AD85D2C-09AE-8D4D-944E-F80F72F50CD1}"/>
              </a:ext>
            </a:extLst>
          </p:cNvPr>
          <p:cNvGrpSpPr/>
          <p:nvPr/>
        </p:nvGrpSpPr>
        <p:grpSpPr>
          <a:xfrm>
            <a:off x="2045828" y="5262153"/>
            <a:ext cx="6983872" cy="494732"/>
            <a:chOff x="2045828" y="5262153"/>
            <a:chExt cx="6983872" cy="494732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C7B7A50E-C40A-1AA5-F947-70ED38C8ADB7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Multi plateformes</a:t>
              </a:r>
            </a:p>
          </p:txBody>
        </p:sp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BFE33414-FEC7-5839-7140-B4C232718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781796F9-907A-BE37-A3B5-A94B265D9CE9}"/>
              </a:ext>
            </a:extLst>
          </p:cNvPr>
          <p:cNvGrpSpPr/>
          <p:nvPr/>
        </p:nvGrpSpPr>
        <p:grpSpPr>
          <a:xfrm>
            <a:off x="12902437" y="3003877"/>
            <a:ext cx="6983872" cy="494732"/>
            <a:chOff x="2045828" y="3080353"/>
            <a:chExt cx="6983872" cy="494732"/>
          </a:xfrm>
        </p:grpSpPr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83471666-3FD7-FA42-299E-AE3B741FF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F3FC9C8D-BF7D-C518-CD07-43B85D50BB66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Plateforme de conteneurisation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07E449D6-98FA-6E7F-A0F7-2C4917B127E9}"/>
              </a:ext>
            </a:extLst>
          </p:cNvPr>
          <p:cNvGrpSpPr/>
          <p:nvPr/>
        </p:nvGrpSpPr>
        <p:grpSpPr>
          <a:xfrm>
            <a:off x="12902437" y="3734549"/>
            <a:ext cx="9588832" cy="494732"/>
            <a:chOff x="2045828" y="3811025"/>
            <a:chExt cx="9588832" cy="494732"/>
          </a:xfrm>
        </p:grpSpPr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52E8D66C-AD55-5572-4EBE-D65C48FC53AB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Créer, déployer et gérer des applications de manière portable</a:t>
              </a:r>
            </a:p>
          </p:txBody>
        </p:sp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F999295D-6049-4B2E-63D8-4FF1150D3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43DAC876-BF23-BA89-7453-94E44D249C07}"/>
              </a:ext>
            </a:extLst>
          </p:cNvPr>
          <p:cNvGrpSpPr/>
          <p:nvPr/>
        </p:nvGrpSpPr>
        <p:grpSpPr>
          <a:xfrm>
            <a:off x="12902437" y="4460113"/>
            <a:ext cx="6983872" cy="494732"/>
            <a:chOff x="2045828" y="4536589"/>
            <a:chExt cx="6983872" cy="494732"/>
          </a:xfrm>
        </p:grpSpPr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3B959AC9-5954-8840-AE06-BD8A45DD7953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Environnements légers et isolés</a:t>
              </a:r>
            </a:p>
          </p:txBody>
        </p:sp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DEF13504-EADF-D0C6-55D8-B8571024F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959942F5-DA3D-7051-EB5D-286B76F42EF9}"/>
              </a:ext>
            </a:extLst>
          </p:cNvPr>
          <p:cNvGrpSpPr/>
          <p:nvPr/>
        </p:nvGrpSpPr>
        <p:grpSpPr>
          <a:xfrm>
            <a:off x="12902437" y="5185677"/>
            <a:ext cx="6983872" cy="494732"/>
            <a:chOff x="2045828" y="5262153"/>
            <a:chExt cx="6983872" cy="494732"/>
          </a:xfrm>
        </p:grpSpPr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9BAF5066-7C93-6C5D-E7D6-2BEFFA1EABD2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Outil : Docker compose</a:t>
              </a:r>
            </a:p>
          </p:txBody>
        </p:sp>
        <p:pic>
          <p:nvPicPr>
            <p:cNvPr id="46" name="Graphique 45">
              <a:extLst>
                <a:ext uri="{FF2B5EF4-FFF2-40B4-BE49-F238E27FC236}">
                  <a16:creationId xmlns:a16="http://schemas.microsoft.com/office/drawing/2014/main" id="{8A6110BA-91F0-56E5-101C-7F8CF1587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pic>
        <p:nvPicPr>
          <p:cNvPr id="47" name="Graphique 46">
            <a:extLst>
              <a:ext uri="{FF2B5EF4-FFF2-40B4-BE49-F238E27FC236}">
                <a16:creationId xmlns:a16="http://schemas.microsoft.com/office/drawing/2014/main" id="{2A162698-9DB7-8121-79D1-8EB0CF737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6890" y="241180"/>
            <a:ext cx="1171575" cy="9525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6F8CBF84-3A26-92D4-ADF9-D0788D48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13</a:t>
            </a:fld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6B970933-FDB2-DDF1-F021-2F00515F0A98}"/>
              </a:ext>
            </a:extLst>
          </p:cNvPr>
          <p:cNvGrpSpPr/>
          <p:nvPr/>
        </p:nvGrpSpPr>
        <p:grpSpPr>
          <a:xfrm>
            <a:off x="-8548861" y="2984537"/>
            <a:ext cx="6983872" cy="494732"/>
            <a:chOff x="2045828" y="3080353"/>
            <a:chExt cx="6983872" cy="494732"/>
          </a:xfrm>
        </p:grpSpPr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0430AE84-2858-CA61-EB8A-3CB59CB3B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304E8D39-B1B4-97D2-A554-745E941FDC16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Collaboration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86C613A-055D-C1B2-FEB2-00C4945FE88F}"/>
              </a:ext>
            </a:extLst>
          </p:cNvPr>
          <p:cNvGrpSpPr/>
          <p:nvPr/>
        </p:nvGrpSpPr>
        <p:grpSpPr>
          <a:xfrm>
            <a:off x="-8548861" y="3715209"/>
            <a:ext cx="9588832" cy="494732"/>
            <a:chOff x="2045828" y="3811025"/>
            <a:chExt cx="9588832" cy="494732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F627039E-E85D-AFA7-5974-EDCFC72E9170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Centralisation</a:t>
              </a:r>
            </a:p>
          </p:txBody>
        </p:sp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38F8FE1-9CBC-9075-9071-F87FB0F1C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1C655FB1-720C-2A81-1CB8-2BE241F271D9}"/>
              </a:ext>
            </a:extLst>
          </p:cNvPr>
          <p:cNvGrpSpPr/>
          <p:nvPr/>
        </p:nvGrpSpPr>
        <p:grpSpPr>
          <a:xfrm>
            <a:off x="-8548861" y="4440773"/>
            <a:ext cx="7479172" cy="494732"/>
            <a:chOff x="2045828" y="4536589"/>
            <a:chExt cx="7479172" cy="494732"/>
          </a:xfrm>
        </p:grpSpPr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E9D9137B-BC20-317E-A992-8ECB534EC6DB}"/>
                </a:ext>
              </a:extLst>
            </p:cNvPr>
            <p:cNvSpPr txBox="1"/>
            <p:nvPr/>
          </p:nvSpPr>
          <p:spPr>
            <a:xfrm>
              <a:off x="2870200" y="4547657"/>
              <a:ext cx="665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de conflit</a:t>
              </a:r>
            </a:p>
          </p:txBody>
        </p:sp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30250705-7E77-50B3-BC9E-2B4AA2D56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7855A8FF-C833-5605-22B9-5641E71C2515}"/>
              </a:ext>
            </a:extLst>
          </p:cNvPr>
          <p:cNvGrpSpPr/>
          <p:nvPr/>
        </p:nvGrpSpPr>
        <p:grpSpPr>
          <a:xfrm>
            <a:off x="-8548861" y="5166337"/>
            <a:ext cx="6983872" cy="494732"/>
            <a:chOff x="2045828" y="5262153"/>
            <a:chExt cx="6983872" cy="494732"/>
          </a:xfrm>
        </p:grpSpPr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73810557-2581-8755-75AF-7CE642BDCD61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Vscode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extension</a:t>
              </a:r>
            </a:p>
          </p:txBody>
        </p:sp>
        <p:pic>
          <p:nvPicPr>
            <p:cNvPr id="48" name="Graphique 47">
              <a:extLst>
                <a:ext uri="{FF2B5EF4-FFF2-40B4-BE49-F238E27FC236}">
                  <a16:creationId xmlns:a16="http://schemas.microsoft.com/office/drawing/2014/main" id="{C428673B-ECC4-F82C-AD49-61FEF7FE3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pic>
        <p:nvPicPr>
          <p:cNvPr id="49" name="Image 48">
            <a:extLst>
              <a:ext uri="{FF2B5EF4-FFF2-40B4-BE49-F238E27FC236}">
                <a16:creationId xmlns:a16="http://schemas.microsoft.com/office/drawing/2014/main" id="{DA787AC7-1D26-E8AB-E5A1-7E5632F579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0468" y="925837"/>
            <a:ext cx="1488966" cy="1488966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0B88E5D7-7ED3-4669-6179-626BC874EC23}"/>
              </a:ext>
            </a:extLst>
          </p:cNvPr>
          <p:cNvSpPr txBox="1"/>
          <p:nvPr/>
        </p:nvSpPr>
        <p:spPr>
          <a:xfrm>
            <a:off x="6012687" y="7564873"/>
            <a:ext cx="6889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Lien vers le </a:t>
            </a:r>
            <a:r>
              <a:rPr lang="fr-FR" sz="3600" dirty="0" err="1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fr-FR" sz="36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du Projet</a:t>
            </a:r>
            <a:endParaRPr lang="fr-FR" sz="3600" dirty="0"/>
          </a:p>
        </p:txBody>
      </p:sp>
      <p:pic>
        <p:nvPicPr>
          <p:cNvPr id="51" name="Graphique 50">
            <a:extLst>
              <a:ext uri="{FF2B5EF4-FFF2-40B4-BE49-F238E27FC236}">
                <a16:creationId xmlns:a16="http://schemas.microsoft.com/office/drawing/2014/main" id="{0DBE9DC3-AB84-C656-B541-63EA146386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 flipH="1">
            <a:off x="5539157" y="7219114"/>
            <a:ext cx="557299" cy="65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50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822CA74-6361-7D21-2353-7A13725E1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FF8045-8825-5644-DC34-1C8E1A6BBF5C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410422" y="-990780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397042" y="1918278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GitHub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AF77D01B-8AAF-4F21-0BA6-CCA4CCAD9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12979" y="5756885"/>
            <a:ext cx="2708742" cy="220222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92920489-1430-9E9A-BFE4-E04760D73A0E}"/>
              </a:ext>
            </a:extLst>
          </p:cNvPr>
          <p:cNvGrpSpPr/>
          <p:nvPr/>
        </p:nvGrpSpPr>
        <p:grpSpPr>
          <a:xfrm>
            <a:off x="2045828" y="3080353"/>
            <a:ext cx="6983872" cy="494732"/>
            <a:chOff x="2045828" y="3080353"/>
            <a:chExt cx="6983872" cy="494732"/>
          </a:xfrm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72AAC854-C444-A25F-32BE-C99700659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5749FEA-F189-4C0E-AFBA-77E499E3D14F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Collaboration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E18D2F22-4473-1FD4-234B-02A355B0D667}"/>
              </a:ext>
            </a:extLst>
          </p:cNvPr>
          <p:cNvGrpSpPr/>
          <p:nvPr/>
        </p:nvGrpSpPr>
        <p:grpSpPr>
          <a:xfrm>
            <a:off x="2045828" y="3811025"/>
            <a:ext cx="9588832" cy="494732"/>
            <a:chOff x="2045828" y="3811025"/>
            <a:chExt cx="9588832" cy="49473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4D0D913-C47C-1BAE-0F25-6F2784A11F00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Centralisation</a:t>
              </a:r>
            </a:p>
          </p:txBody>
        </p:sp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8082F3D6-C887-45A6-C180-D884D7389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63733095-35A5-1382-431D-81C7E67A320C}"/>
              </a:ext>
            </a:extLst>
          </p:cNvPr>
          <p:cNvGrpSpPr/>
          <p:nvPr/>
        </p:nvGrpSpPr>
        <p:grpSpPr>
          <a:xfrm>
            <a:off x="2045828" y="4536589"/>
            <a:ext cx="7479172" cy="494732"/>
            <a:chOff x="2045828" y="4536589"/>
            <a:chExt cx="7479172" cy="494732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A54F1C5D-2710-5BF4-8C13-879DDDED33AD}"/>
                </a:ext>
              </a:extLst>
            </p:cNvPr>
            <p:cNvSpPr txBox="1"/>
            <p:nvPr/>
          </p:nvSpPr>
          <p:spPr>
            <a:xfrm>
              <a:off x="2870200" y="4547657"/>
              <a:ext cx="665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de conflit</a:t>
              </a: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18ED04AC-C7BB-15CE-9212-9C306CEFF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AD85D2C-09AE-8D4D-944E-F80F72F50CD1}"/>
              </a:ext>
            </a:extLst>
          </p:cNvPr>
          <p:cNvGrpSpPr/>
          <p:nvPr/>
        </p:nvGrpSpPr>
        <p:grpSpPr>
          <a:xfrm>
            <a:off x="2045828" y="5262153"/>
            <a:ext cx="6983872" cy="494732"/>
            <a:chOff x="2045828" y="5262153"/>
            <a:chExt cx="6983872" cy="494732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C7B7A50E-C40A-1AA5-F947-70ED38C8ADB7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Vscode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extension</a:t>
              </a:r>
            </a:p>
          </p:txBody>
        </p:sp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BFE33414-FEC7-5839-7140-B4C232718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pic>
        <p:nvPicPr>
          <p:cNvPr id="47" name="Graphique 46">
            <a:extLst>
              <a:ext uri="{FF2B5EF4-FFF2-40B4-BE49-F238E27FC236}">
                <a16:creationId xmlns:a16="http://schemas.microsoft.com/office/drawing/2014/main" id="{2A162698-9DB7-8121-79D1-8EB0CF737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6890" y="241180"/>
            <a:ext cx="1171575" cy="9525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B5597D4-DC2C-35C4-7CEC-571529F12F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221" y="1021653"/>
            <a:ext cx="1488966" cy="1488966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4C239FB6-8D15-C325-CE20-2AA8BA709B50}"/>
              </a:ext>
            </a:extLst>
          </p:cNvPr>
          <p:cNvSpPr txBox="1"/>
          <p:nvPr/>
        </p:nvSpPr>
        <p:spPr>
          <a:xfrm>
            <a:off x="6654800" y="6094834"/>
            <a:ext cx="6889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Lien vers le </a:t>
            </a:r>
            <a:r>
              <a:rPr lang="fr-FR" sz="3600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fr-FR" sz="36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du Projet</a:t>
            </a:r>
            <a:endParaRPr lang="fr-FR" sz="3600" dirty="0"/>
          </a:p>
        </p:txBody>
      </p:sp>
      <p:pic>
        <p:nvPicPr>
          <p:cNvPr id="28" name="Graphique 27">
            <a:extLst>
              <a:ext uri="{FF2B5EF4-FFF2-40B4-BE49-F238E27FC236}">
                <a16:creationId xmlns:a16="http://schemas.microsoft.com/office/drawing/2014/main" id="{83A829D8-5994-3166-0D21-84B214491C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 flipH="1">
            <a:off x="6181270" y="5749075"/>
            <a:ext cx="557299" cy="652836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2786190E-9B13-67F2-00B7-DC93FCC9E5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1231" y="1021653"/>
            <a:ext cx="1284685" cy="1581151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5D73A6BC-F78B-7810-C86D-D5137AFA400A}"/>
              </a:ext>
            </a:extLst>
          </p:cNvPr>
          <p:cNvGrpSpPr/>
          <p:nvPr/>
        </p:nvGrpSpPr>
        <p:grpSpPr>
          <a:xfrm>
            <a:off x="12953403" y="3054436"/>
            <a:ext cx="6983872" cy="494732"/>
            <a:chOff x="2045828" y="3080353"/>
            <a:chExt cx="6983872" cy="494732"/>
          </a:xfrm>
        </p:grpSpPr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5ABFEDE-6761-F6EF-ED25-8B22DD574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BB5D78DB-2D39-1321-6E62-06CFD06014C4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Orchestration et automatisation de tâches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D4C30E85-9F72-421C-65E2-C895B1FCCC1B}"/>
              </a:ext>
            </a:extLst>
          </p:cNvPr>
          <p:cNvGrpSpPr/>
          <p:nvPr/>
        </p:nvGrpSpPr>
        <p:grpSpPr>
          <a:xfrm>
            <a:off x="12953403" y="3785108"/>
            <a:ext cx="9588832" cy="494732"/>
            <a:chOff x="2045828" y="3811025"/>
            <a:chExt cx="9588832" cy="494732"/>
          </a:xfrm>
        </p:grpSpPr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451773C7-BFB4-FEFF-2489-E0E3172CCCDF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Agentless</a:t>
              </a:r>
              <a:endParaRPr lang="fr-FR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8" name="Graphique 47">
              <a:extLst>
                <a:ext uri="{FF2B5EF4-FFF2-40B4-BE49-F238E27FC236}">
                  <a16:creationId xmlns:a16="http://schemas.microsoft.com/office/drawing/2014/main" id="{13D5A66A-2671-C352-53F8-BABAF72E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5CA99E37-F80D-85E8-9FE7-1EF036A65C6F}"/>
              </a:ext>
            </a:extLst>
          </p:cNvPr>
          <p:cNvGrpSpPr/>
          <p:nvPr/>
        </p:nvGrpSpPr>
        <p:grpSpPr>
          <a:xfrm>
            <a:off x="12953403" y="4510672"/>
            <a:ext cx="7479172" cy="494732"/>
            <a:chOff x="2045828" y="4536589"/>
            <a:chExt cx="7479172" cy="494732"/>
          </a:xfrm>
        </p:grpSpPr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715DFCF6-68E0-C297-C4DC-0F7DD80CCCB4}"/>
                </a:ext>
              </a:extLst>
            </p:cNvPr>
            <p:cNvSpPr txBox="1"/>
            <p:nvPr/>
          </p:nvSpPr>
          <p:spPr>
            <a:xfrm>
              <a:off x="2870200" y="4547657"/>
              <a:ext cx="665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Accélération du déploiement des applications</a:t>
              </a:r>
            </a:p>
          </p:txBody>
        </p:sp>
        <p:pic>
          <p:nvPicPr>
            <p:cNvPr id="51" name="Graphique 50">
              <a:extLst>
                <a:ext uri="{FF2B5EF4-FFF2-40B4-BE49-F238E27FC236}">
                  <a16:creationId xmlns:a16="http://schemas.microsoft.com/office/drawing/2014/main" id="{BC890F18-106E-07B2-10D6-53F12DD98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806A0929-D1B1-506B-EA06-F31C045E3998}"/>
              </a:ext>
            </a:extLst>
          </p:cNvPr>
          <p:cNvGrpSpPr/>
          <p:nvPr/>
        </p:nvGrpSpPr>
        <p:grpSpPr>
          <a:xfrm>
            <a:off x="12953403" y="5236236"/>
            <a:ext cx="6983872" cy="494732"/>
            <a:chOff x="2045828" y="5262153"/>
            <a:chExt cx="6983872" cy="494732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D7F6EE6C-6C84-DD97-D1C9-73B1E1CCFBAC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Multi plateformes</a:t>
              </a:r>
            </a:p>
          </p:txBody>
        </p:sp>
        <p:pic>
          <p:nvPicPr>
            <p:cNvPr id="54" name="Graphique 53">
              <a:extLst>
                <a:ext uri="{FF2B5EF4-FFF2-40B4-BE49-F238E27FC236}">
                  <a16:creationId xmlns:a16="http://schemas.microsoft.com/office/drawing/2014/main" id="{CEBDFCEE-F7CA-78CF-BA67-6362AE10D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248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avec coins rognés en diagonale 1">
            <a:extLst>
              <a:ext uri="{FF2B5EF4-FFF2-40B4-BE49-F238E27FC236}">
                <a16:creationId xmlns:a16="http://schemas.microsoft.com/office/drawing/2014/main" id="{46016DBD-3E9D-105E-F2F5-C16228C76299}"/>
              </a:ext>
            </a:extLst>
          </p:cNvPr>
          <p:cNvSpPr/>
          <p:nvPr/>
        </p:nvSpPr>
        <p:spPr>
          <a:xfrm>
            <a:off x="1985962" y="1419226"/>
            <a:ext cx="8220075" cy="3857624"/>
          </a:xfrm>
          <a:prstGeom prst="snip2Diag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0FDF0D-5136-6D62-F426-3C65E35F7D4E}"/>
              </a:ext>
            </a:extLst>
          </p:cNvPr>
          <p:cNvSpPr txBox="1"/>
          <p:nvPr/>
        </p:nvSpPr>
        <p:spPr>
          <a:xfrm>
            <a:off x="2138362" y="1419226"/>
            <a:ext cx="476250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6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3A1C83-80B3-8904-8BCF-0EA0B0C9873E}"/>
              </a:ext>
            </a:extLst>
          </p:cNvPr>
          <p:cNvSpPr txBox="1"/>
          <p:nvPr/>
        </p:nvSpPr>
        <p:spPr>
          <a:xfrm>
            <a:off x="1797048" y="2886903"/>
            <a:ext cx="8408989" cy="76944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Maquette des services</a:t>
            </a: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FD8A7BC9-D756-AC4F-A514-40A56D085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6523" y="3971097"/>
            <a:ext cx="903778" cy="110064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4178974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DABA3AB-B8B4-0404-AC67-240865D7A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D941FB-12BD-6F86-0FAA-E037563D82FF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359025" y="-882650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0846F257-5843-A10E-8396-15F993C98D6E}"/>
              </a:ext>
            </a:extLst>
          </p:cNvPr>
          <p:cNvSpPr txBox="1"/>
          <p:nvPr/>
        </p:nvSpPr>
        <p:spPr>
          <a:xfrm>
            <a:off x="660311" y="206764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Wordpress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FB436142-9628-4F7D-CABF-D684FB70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40" y="969216"/>
            <a:ext cx="11906520" cy="5907536"/>
          </a:xfrm>
          <a:prstGeom prst="rect">
            <a:avLst/>
          </a:prstGeom>
        </p:spPr>
      </p:pic>
      <p:pic>
        <p:nvPicPr>
          <p:cNvPr id="49" name="Picture 2" descr="Visuels &amp; logos | WordPress.org Français">
            <a:extLst>
              <a:ext uri="{FF2B5EF4-FFF2-40B4-BE49-F238E27FC236}">
                <a16:creationId xmlns:a16="http://schemas.microsoft.com/office/drawing/2014/main" id="{08B2264C-AC8C-6B17-8463-0140E87D7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24624" y="1666624"/>
            <a:ext cx="3548833" cy="191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e 49">
            <a:extLst>
              <a:ext uri="{FF2B5EF4-FFF2-40B4-BE49-F238E27FC236}">
                <a16:creationId xmlns:a16="http://schemas.microsoft.com/office/drawing/2014/main" id="{8E77D4D6-BA4B-8548-F0E2-23B57C92C93D}"/>
              </a:ext>
            </a:extLst>
          </p:cNvPr>
          <p:cNvGrpSpPr/>
          <p:nvPr/>
        </p:nvGrpSpPr>
        <p:grpSpPr>
          <a:xfrm>
            <a:off x="660311" y="8023730"/>
            <a:ext cx="6983872" cy="494732"/>
            <a:chOff x="2045828" y="3080353"/>
            <a:chExt cx="6983872" cy="494732"/>
          </a:xfrm>
        </p:grpSpPr>
        <p:pic>
          <p:nvPicPr>
            <p:cNvPr id="51" name="Graphique 50">
              <a:extLst>
                <a:ext uri="{FF2B5EF4-FFF2-40B4-BE49-F238E27FC236}">
                  <a16:creationId xmlns:a16="http://schemas.microsoft.com/office/drawing/2014/main" id="{755822E8-FC25-B0B0-4221-D1D8C9C3E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A493BF5C-3C4C-E9A0-2BC1-75F029E14628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de contenu (CMS)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74998D80-F82C-0449-0197-5606C64719B8}"/>
              </a:ext>
            </a:extLst>
          </p:cNvPr>
          <p:cNvGrpSpPr/>
          <p:nvPr/>
        </p:nvGrpSpPr>
        <p:grpSpPr>
          <a:xfrm>
            <a:off x="660311" y="8754402"/>
            <a:ext cx="9588832" cy="494732"/>
            <a:chOff x="2045828" y="3811025"/>
            <a:chExt cx="9588832" cy="494732"/>
          </a:xfrm>
        </p:grpSpPr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C097A079-9967-5B68-B832-CABD0523C32A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Créer et gérer sa page web</a:t>
              </a:r>
            </a:p>
          </p:txBody>
        </p:sp>
        <p:pic>
          <p:nvPicPr>
            <p:cNvPr id="55" name="Graphique 54">
              <a:extLst>
                <a:ext uri="{FF2B5EF4-FFF2-40B4-BE49-F238E27FC236}">
                  <a16:creationId xmlns:a16="http://schemas.microsoft.com/office/drawing/2014/main" id="{57C19628-E97A-C013-9767-96C2A8F2B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608F5ACE-0C9F-C020-4C87-C5D3C68907A3}"/>
              </a:ext>
            </a:extLst>
          </p:cNvPr>
          <p:cNvGrpSpPr/>
          <p:nvPr/>
        </p:nvGrpSpPr>
        <p:grpSpPr>
          <a:xfrm>
            <a:off x="660311" y="9479966"/>
            <a:ext cx="6983872" cy="494732"/>
            <a:chOff x="2045828" y="4536589"/>
            <a:chExt cx="6983872" cy="494732"/>
          </a:xfrm>
        </p:grpSpPr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6D96B0A6-81B4-A1E5-E00B-CD4F4F4D66EB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Facile à installer &amp; à gérer</a:t>
              </a:r>
            </a:p>
          </p:txBody>
        </p:sp>
        <p:pic>
          <p:nvPicPr>
            <p:cNvPr id="58" name="Graphique 57">
              <a:extLst>
                <a:ext uri="{FF2B5EF4-FFF2-40B4-BE49-F238E27FC236}">
                  <a16:creationId xmlns:a16="http://schemas.microsoft.com/office/drawing/2014/main" id="{051DFADE-55A3-C0DD-E41E-2658C4F27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79261FF6-C100-06AB-9E8F-FF6142463A4F}"/>
              </a:ext>
            </a:extLst>
          </p:cNvPr>
          <p:cNvGrpSpPr/>
          <p:nvPr/>
        </p:nvGrpSpPr>
        <p:grpSpPr>
          <a:xfrm>
            <a:off x="660311" y="10205530"/>
            <a:ext cx="6983872" cy="494732"/>
            <a:chOff x="2045828" y="5262153"/>
            <a:chExt cx="6983872" cy="494732"/>
          </a:xfrm>
        </p:grpSpPr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7CD7B54A-8319-E1D3-97A8-CC62F486565B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Outil : Docker compose</a:t>
              </a:r>
            </a:p>
          </p:txBody>
        </p:sp>
        <p:pic>
          <p:nvPicPr>
            <p:cNvPr id="61" name="Graphique 60">
              <a:extLst>
                <a:ext uri="{FF2B5EF4-FFF2-40B4-BE49-F238E27FC236}">
                  <a16:creationId xmlns:a16="http://schemas.microsoft.com/office/drawing/2014/main" id="{180223ED-91AD-18CB-2452-3F59CBC66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pic>
        <p:nvPicPr>
          <p:cNvPr id="62" name="Image 61">
            <a:extLst>
              <a:ext uri="{FF2B5EF4-FFF2-40B4-BE49-F238E27FC236}">
                <a16:creationId xmlns:a16="http://schemas.microsoft.com/office/drawing/2014/main" id="{6C85F5D6-0E08-7DE5-852F-2FEC0D89D1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7466" y="1022139"/>
            <a:ext cx="8425679" cy="7671107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9F2D690A-6266-4BEA-311D-255871FA28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979" y="3208702"/>
            <a:ext cx="5402142" cy="3110689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D51F16-B97E-FB5B-CDB5-4826FDD8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75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2E131D7-9F24-6970-C74C-E6D6A3813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555336-E21B-D277-823A-DC5454EC0391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3070487" y="-984250"/>
            <a:ext cx="19288387" cy="9520931"/>
            <a:chOff x="1647745" y="1419226"/>
            <a:chExt cx="8558292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1647745" y="1852754"/>
              <a:ext cx="4759749" cy="26187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Service et son utilité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32A9CA3B-3781-7031-D338-99A376877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6979" y="5834965"/>
            <a:ext cx="2384108" cy="211274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2050" name="Picture 2" descr="Visuels &amp; logos | WordPress.org Français">
            <a:extLst>
              <a:ext uri="{FF2B5EF4-FFF2-40B4-BE49-F238E27FC236}">
                <a16:creationId xmlns:a16="http://schemas.microsoft.com/office/drawing/2014/main" id="{E02CC94F-414E-9CBF-DAC7-2AF3F6FC8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76" y="595591"/>
            <a:ext cx="3548833" cy="191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7B3BD086-AC24-5C1B-AF93-747E756D4A82}"/>
              </a:ext>
            </a:extLst>
          </p:cNvPr>
          <p:cNvGrpSpPr/>
          <p:nvPr/>
        </p:nvGrpSpPr>
        <p:grpSpPr>
          <a:xfrm>
            <a:off x="403204" y="3425504"/>
            <a:ext cx="6983872" cy="494732"/>
            <a:chOff x="2045828" y="3080353"/>
            <a:chExt cx="6983872" cy="494732"/>
          </a:xfrm>
        </p:grpSpPr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14E4EAB6-33EE-C007-45D9-4EED52CF9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0192442-80C6-BDE7-E3A9-32549E305DA2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de contenu (CMS)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895046F-A1D3-A233-B937-4B621CC184E9}"/>
              </a:ext>
            </a:extLst>
          </p:cNvPr>
          <p:cNvGrpSpPr/>
          <p:nvPr/>
        </p:nvGrpSpPr>
        <p:grpSpPr>
          <a:xfrm>
            <a:off x="403204" y="4156176"/>
            <a:ext cx="9588832" cy="494732"/>
            <a:chOff x="2045828" y="3811025"/>
            <a:chExt cx="9588832" cy="494732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719A60F-7F40-A8C3-CA92-009D5A47BA21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Créer et gérer sa page web</a:t>
              </a:r>
            </a:p>
          </p:txBody>
        </p:sp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43102086-3CB5-ED90-0FB4-12511D24F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433E0C3-44C8-0AB8-AD45-C4107672D737}"/>
              </a:ext>
            </a:extLst>
          </p:cNvPr>
          <p:cNvGrpSpPr/>
          <p:nvPr/>
        </p:nvGrpSpPr>
        <p:grpSpPr>
          <a:xfrm>
            <a:off x="403204" y="4881740"/>
            <a:ext cx="6983872" cy="494732"/>
            <a:chOff x="2045828" y="4536589"/>
            <a:chExt cx="6983872" cy="494732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1233771E-6812-652F-0CA6-CE508B18E89B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Facile à installer &amp; à gérer</a:t>
              </a:r>
            </a:p>
          </p:txBody>
        </p:sp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78AEE7F0-2283-013C-08DF-2A5B4BF92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pic>
        <p:nvPicPr>
          <p:cNvPr id="53" name="Image 52">
            <a:extLst>
              <a:ext uri="{FF2B5EF4-FFF2-40B4-BE49-F238E27FC236}">
                <a16:creationId xmlns:a16="http://schemas.microsoft.com/office/drawing/2014/main" id="{53383BDC-B68E-5600-19E5-E931EE5B57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5648" y="392232"/>
            <a:ext cx="3616437" cy="1794331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203C1F93-C970-F2AA-B6BE-87C1B33CEC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26" y="817797"/>
            <a:ext cx="8425679" cy="7671107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4805CB9B-A0D0-8428-5053-BF7F9E3BFB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739" y="3004360"/>
            <a:ext cx="5402142" cy="3110689"/>
          </a:xfrm>
          <a:prstGeom prst="rect">
            <a:avLst/>
          </a:prstGeom>
        </p:spPr>
      </p:pic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E435A01C-4E71-EE89-7020-A42AACF8B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238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DABA3AB-B8B4-0404-AC67-240865D7A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D941FB-12BD-6F86-0FAA-E037563D82FF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359025" y="-882650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B323846C-5037-4749-4B9B-F052610C0BA0}"/>
              </a:ext>
            </a:extLst>
          </p:cNvPr>
          <p:cNvSpPr txBox="1"/>
          <p:nvPr/>
        </p:nvSpPr>
        <p:spPr>
          <a:xfrm>
            <a:off x="660311" y="206764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Nginx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E00CA6A9-D511-2E18-456D-F7AF13E51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71" y="1059859"/>
            <a:ext cx="11906520" cy="5907536"/>
          </a:xfrm>
          <a:prstGeom prst="rect">
            <a:avLst/>
          </a:prstGeom>
        </p:spPr>
      </p:pic>
      <p:pic>
        <p:nvPicPr>
          <p:cNvPr id="45" name="Picture 6" descr="Nginx">
            <a:extLst>
              <a:ext uri="{FF2B5EF4-FFF2-40B4-BE49-F238E27FC236}">
                <a16:creationId xmlns:a16="http://schemas.microsoft.com/office/drawing/2014/main" id="{65D4838B-70AD-B67D-B959-A543DBD00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4707" y="853095"/>
            <a:ext cx="1625359" cy="162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e 45">
            <a:extLst>
              <a:ext uri="{FF2B5EF4-FFF2-40B4-BE49-F238E27FC236}">
                <a16:creationId xmlns:a16="http://schemas.microsoft.com/office/drawing/2014/main" id="{E1951A15-06C6-80BA-F734-BBF7FA1CDF3B}"/>
              </a:ext>
            </a:extLst>
          </p:cNvPr>
          <p:cNvGrpSpPr/>
          <p:nvPr/>
        </p:nvGrpSpPr>
        <p:grpSpPr>
          <a:xfrm>
            <a:off x="315020" y="7779888"/>
            <a:ext cx="6983872" cy="494732"/>
            <a:chOff x="2045828" y="3080353"/>
            <a:chExt cx="6983872" cy="494732"/>
          </a:xfrm>
        </p:grpSpPr>
        <p:pic>
          <p:nvPicPr>
            <p:cNvPr id="47" name="Graphique 46">
              <a:extLst>
                <a:ext uri="{FF2B5EF4-FFF2-40B4-BE49-F238E27FC236}">
                  <a16:creationId xmlns:a16="http://schemas.microsoft.com/office/drawing/2014/main" id="{EA5C0E25-39C4-C428-A703-4E0814B12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2B8794F4-DEF7-079B-DAEB-6CDF20E9FFEC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Serveur web léger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4371B811-BC0F-5623-1C9B-7EF0120C4DD0}"/>
              </a:ext>
            </a:extLst>
          </p:cNvPr>
          <p:cNvGrpSpPr/>
          <p:nvPr/>
        </p:nvGrpSpPr>
        <p:grpSpPr>
          <a:xfrm>
            <a:off x="315020" y="8510560"/>
            <a:ext cx="4917380" cy="494732"/>
            <a:chOff x="2045828" y="3811025"/>
            <a:chExt cx="4917380" cy="494732"/>
          </a:xfrm>
        </p:grpSpPr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94936D92-B2F2-576C-4F49-8E8E932D1B45}"/>
                </a:ext>
              </a:extLst>
            </p:cNvPr>
            <p:cNvSpPr txBox="1"/>
            <p:nvPr/>
          </p:nvSpPr>
          <p:spPr>
            <a:xfrm>
              <a:off x="2870200" y="3827558"/>
              <a:ext cx="40930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Performance et évolutivité</a:t>
              </a:r>
            </a:p>
          </p:txBody>
        </p:sp>
        <p:pic>
          <p:nvPicPr>
            <p:cNvPr id="51" name="Graphique 50">
              <a:extLst>
                <a:ext uri="{FF2B5EF4-FFF2-40B4-BE49-F238E27FC236}">
                  <a16:creationId xmlns:a16="http://schemas.microsoft.com/office/drawing/2014/main" id="{523EBCF6-86D7-B102-2433-0940BEF53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79049D20-C4A8-3534-84BF-BDA10B5EF098}"/>
              </a:ext>
            </a:extLst>
          </p:cNvPr>
          <p:cNvGrpSpPr/>
          <p:nvPr/>
        </p:nvGrpSpPr>
        <p:grpSpPr>
          <a:xfrm>
            <a:off x="315020" y="9236124"/>
            <a:ext cx="6983872" cy="494732"/>
            <a:chOff x="2045828" y="4536589"/>
            <a:chExt cx="6983872" cy="494732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AD2CA4D9-A5F7-DE67-9F17-0CD53A44076B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Protocoles HTTP, HTTPS</a:t>
              </a:r>
            </a:p>
          </p:txBody>
        </p:sp>
        <p:pic>
          <p:nvPicPr>
            <p:cNvPr id="54" name="Graphique 53">
              <a:extLst>
                <a:ext uri="{FF2B5EF4-FFF2-40B4-BE49-F238E27FC236}">
                  <a16:creationId xmlns:a16="http://schemas.microsoft.com/office/drawing/2014/main" id="{35C841C5-B740-A8C8-509A-A77D1E54E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6C39ABE3-28FF-F2B4-23E4-B762BF6684E1}"/>
              </a:ext>
            </a:extLst>
          </p:cNvPr>
          <p:cNvGrpSpPr/>
          <p:nvPr/>
        </p:nvGrpSpPr>
        <p:grpSpPr>
          <a:xfrm>
            <a:off x="315020" y="9961688"/>
            <a:ext cx="8100344" cy="494732"/>
            <a:chOff x="2045828" y="5262153"/>
            <a:chExt cx="8100344" cy="494732"/>
          </a:xfrm>
        </p:grpSpPr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173BF10A-E120-9C13-F59B-E2957C08ACD1}"/>
                </a:ext>
              </a:extLst>
            </p:cNvPr>
            <p:cNvSpPr txBox="1"/>
            <p:nvPr/>
          </p:nvSpPr>
          <p:spPr>
            <a:xfrm>
              <a:off x="2870200" y="5275880"/>
              <a:ext cx="7275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Reverse proxy &gt; protection contre les attaques</a:t>
              </a:r>
            </a:p>
          </p:txBody>
        </p:sp>
        <p:pic>
          <p:nvPicPr>
            <p:cNvPr id="57" name="Graphique 56">
              <a:extLst>
                <a:ext uri="{FF2B5EF4-FFF2-40B4-BE49-F238E27FC236}">
                  <a16:creationId xmlns:a16="http://schemas.microsoft.com/office/drawing/2014/main" id="{5C2EF80B-3EF9-B981-9B8F-AA0091335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F369DC7C-D037-1D28-C263-79199FA36901}"/>
              </a:ext>
            </a:extLst>
          </p:cNvPr>
          <p:cNvGrpSpPr/>
          <p:nvPr/>
        </p:nvGrpSpPr>
        <p:grpSpPr>
          <a:xfrm>
            <a:off x="315020" y="10686902"/>
            <a:ext cx="8100344" cy="494732"/>
            <a:chOff x="2045828" y="5262153"/>
            <a:chExt cx="8100344" cy="494732"/>
          </a:xfrm>
        </p:grpSpPr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D04D34B2-944F-450E-8B2E-A32C77F9E259}"/>
                </a:ext>
              </a:extLst>
            </p:cNvPr>
            <p:cNvSpPr txBox="1"/>
            <p:nvPr/>
          </p:nvSpPr>
          <p:spPr>
            <a:xfrm>
              <a:off x="2870200" y="5275880"/>
              <a:ext cx="7275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du Traffic</a:t>
              </a:r>
            </a:p>
          </p:txBody>
        </p:sp>
        <p:pic>
          <p:nvPicPr>
            <p:cNvPr id="60" name="Graphique 59">
              <a:extLst>
                <a:ext uri="{FF2B5EF4-FFF2-40B4-BE49-F238E27FC236}">
                  <a16:creationId xmlns:a16="http://schemas.microsoft.com/office/drawing/2014/main" id="{F8AEEDCD-D89B-82B3-1100-14818F5E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1E12D5-37C1-DC68-A899-0DCB03274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935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E397B1-06B4-A6CE-3846-99BBC795D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9F9CED-0453-4A4B-39D2-F9026E2075A5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354385" y="-1069436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32A9CA3B-3781-7031-D338-99A376877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6979" y="5834965"/>
            <a:ext cx="2384108" cy="211274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5" name="Picture 6" descr="Nginx">
            <a:extLst>
              <a:ext uri="{FF2B5EF4-FFF2-40B4-BE49-F238E27FC236}">
                <a16:creationId xmlns:a16="http://schemas.microsoft.com/office/drawing/2014/main" id="{B34E8511-1310-68D8-F94D-7B8B5158D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513" y="732064"/>
            <a:ext cx="1625359" cy="162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logo phpmyadmin - PNG All">
            <a:extLst>
              <a:ext uri="{FF2B5EF4-FFF2-40B4-BE49-F238E27FC236}">
                <a16:creationId xmlns:a16="http://schemas.microsoft.com/office/drawing/2014/main" id="{AA35BBD2-31EC-52A4-4573-55D1D2FBB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5058" y="-3894800"/>
            <a:ext cx="5623442" cy="295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7F3BB370-2AF7-75B5-BBEB-8B9D4AE1FD78}"/>
              </a:ext>
            </a:extLst>
          </p:cNvPr>
          <p:cNvGrpSpPr/>
          <p:nvPr/>
        </p:nvGrpSpPr>
        <p:grpSpPr>
          <a:xfrm>
            <a:off x="353120" y="2724190"/>
            <a:ext cx="6983872" cy="494732"/>
            <a:chOff x="2045828" y="3080353"/>
            <a:chExt cx="6983872" cy="494732"/>
          </a:xfrm>
        </p:grpSpPr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8CD42368-1ABA-8809-EBBC-839247F7B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E3B756D-CFAA-BB7D-2544-9F6EFB4A7304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Serveur web léger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474B10D-97E1-CE6E-08F2-F9F33116C8BC}"/>
              </a:ext>
            </a:extLst>
          </p:cNvPr>
          <p:cNvGrpSpPr/>
          <p:nvPr/>
        </p:nvGrpSpPr>
        <p:grpSpPr>
          <a:xfrm>
            <a:off x="353120" y="3454862"/>
            <a:ext cx="4917380" cy="494732"/>
            <a:chOff x="2045828" y="3811025"/>
            <a:chExt cx="4917380" cy="494732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97A0F3F-428B-877C-B429-F494D69A73C1}"/>
                </a:ext>
              </a:extLst>
            </p:cNvPr>
            <p:cNvSpPr txBox="1"/>
            <p:nvPr/>
          </p:nvSpPr>
          <p:spPr>
            <a:xfrm>
              <a:off x="2870200" y="3827558"/>
              <a:ext cx="40930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Performance et évolutivité</a:t>
              </a:r>
            </a:p>
          </p:txBody>
        </p:sp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8979F14-3770-401E-29A5-5C1E4A87B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7FE772E-A08B-B655-ADF4-C703E3DECC13}"/>
              </a:ext>
            </a:extLst>
          </p:cNvPr>
          <p:cNvGrpSpPr/>
          <p:nvPr/>
        </p:nvGrpSpPr>
        <p:grpSpPr>
          <a:xfrm>
            <a:off x="353120" y="4180426"/>
            <a:ext cx="6983872" cy="494732"/>
            <a:chOff x="2045828" y="4536589"/>
            <a:chExt cx="6983872" cy="494732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F657703F-B726-33AB-BC25-B2DD27A37E1A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Protocoles HTTP, HTTPS</a:t>
              </a:r>
            </a:p>
          </p:txBody>
        </p:sp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E977A7AC-46E6-E097-13CA-98057FE8A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323ABE5-C5E3-E840-8F8A-EE6FF3C57A6F}"/>
              </a:ext>
            </a:extLst>
          </p:cNvPr>
          <p:cNvGrpSpPr/>
          <p:nvPr/>
        </p:nvGrpSpPr>
        <p:grpSpPr>
          <a:xfrm>
            <a:off x="353120" y="4905990"/>
            <a:ext cx="8100344" cy="494732"/>
            <a:chOff x="2045828" y="5262153"/>
            <a:chExt cx="8100344" cy="494732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047AF7D8-9D7B-1E68-F3EA-3ED14A128DBD}"/>
                </a:ext>
              </a:extLst>
            </p:cNvPr>
            <p:cNvSpPr txBox="1"/>
            <p:nvPr/>
          </p:nvSpPr>
          <p:spPr>
            <a:xfrm>
              <a:off x="2870200" y="5275880"/>
              <a:ext cx="7275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du Traffic</a:t>
              </a:r>
            </a:p>
          </p:txBody>
        </p:sp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3569A6CF-338B-241E-D6E9-FC855C423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BF6D59BE-16D8-07DE-3821-081506D27C43}"/>
              </a:ext>
            </a:extLst>
          </p:cNvPr>
          <p:cNvGrpSpPr/>
          <p:nvPr/>
        </p:nvGrpSpPr>
        <p:grpSpPr>
          <a:xfrm>
            <a:off x="353120" y="5631204"/>
            <a:ext cx="8100344" cy="494732"/>
            <a:chOff x="2045828" y="5262153"/>
            <a:chExt cx="8100344" cy="494732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70A419E4-B5A3-6A02-7E8E-88DCF4AE4941}"/>
                </a:ext>
              </a:extLst>
            </p:cNvPr>
            <p:cNvSpPr txBox="1"/>
            <p:nvPr/>
          </p:nvSpPr>
          <p:spPr>
            <a:xfrm>
              <a:off x="2870200" y="5275880"/>
              <a:ext cx="7275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Reverse proxy &gt; protection contre les attaques</a:t>
              </a:r>
            </a:p>
          </p:txBody>
        </p:sp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755475D-7AC2-2025-AE1E-880CD9122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73739EF5-4449-29D8-9119-84C5C6F5E69B}"/>
              </a:ext>
            </a:extLst>
          </p:cNvPr>
          <p:cNvSpPr txBox="1"/>
          <p:nvPr/>
        </p:nvSpPr>
        <p:spPr>
          <a:xfrm>
            <a:off x="-3070487" y="85733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Service et son utilité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4852E6F6-5D60-E63F-EF07-7F5C06D82F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5648" y="380442"/>
            <a:ext cx="3616438" cy="1794331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871BBD-81FC-4AEF-B15F-F9549FB53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19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26ED2D8-8606-F9F8-704F-7D5930950D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519" y="2512895"/>
            <a:ext cx="4636567" cy="2793914"/>
          </a:xfrm>
          <a:prstGeom prst="rect">
            <a:avLst/>
          </a:prstGeom>
          <a:ln w="190500" cap="sq">
            <a:solidFill>
              <a:srgbClr val="1D6295"/>
            </a:solidFill>
            <a:prstDash val="solid"/>
            <a:miter lim="800000"/>
          </a:ln>
          <a:effectLst>
            <a:outerShdw blurRad="254000" algn="bl" rotWithShape="0">
              <a:schemeClr val="accent6">
                <a:alpha val="43000"/>
              </a:scheme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716721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2F98924-642B-CF5E-0799-A1CB9FC9A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9693CF-B2E4-CD20-82D4-471B784A4377}"/>
              </a:ext>
            </a:extLst>
          </p:cNvPr>
          <p:cNvSpPr/>
          <p:nvPr/>
        </p:nvSpPr>
        <p:spPr>
          <a:xfrm>
            <a:off x="-49005" y="-18752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75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AC71E3-5584-10D3-5E17-AC2970085743}"/>
              </a:ext>
            </a:extLst>
          </p:cNvPr>
          <p:cNvSpPr txBox="1"/>
          <p:nvPr/>
        </p:nvSpPr>
        <p:spPr>
          <a:xfrm>
            <a:off x="3946705" y="189596"/>
            <a:ext cx="403859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SemiBold" panose="020B0502040204020203" pitchFamily="34" charset="0"/>
              </a:rPr>
              <a:t>Présentation</a:t>
            </a:r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ED1B1CEA-F852-4913-3A67-A5EAB0615D32}"/>
              </a:ext>
            </a:extLst>
          </p:cNvPr>
          <p:cNvSpPr/>
          <p:nvPr/>
        </p:nvSpPr>
        <p:spPr>
          <a:xfrm>
            <a:off x="7987731" y="1789614"/>
            <a:ext cx="2263640" cy="3456643"/>
          </a:xfrm>
          <a:custGeom>
            <a:avLst/>
            <a:gdLst/>
            <a:ahLst/>
            <a:cxnLst/>
            <a:rect l="l" t="t" r="r" b="b"/>
            <a:pathLst>
              <a:path w="2204552" h="3463807">
                <a:moveTo>
                  <a:pt x="0" y="0"/>
                </a:moveTo>
                <a:lnTo>
                  <a:pt x="1843807" y="0"/>
                </a:lnTo>
                <a:lnTo>
                  <a:pt x="1843807" y="712671"/>
                </a:lnTo>
                <a:lnTo>
                  <a:pt x="2204552" y="921903"/>
                </a:lnTo>
                <a:lnTo>
                  <a:pt x="1843807" y="1131136"/>
                </a:lnTo>
                <a:lnTo>
                  <a:pt x="1843807" y="1843807"/>
                </a:lnTo>
                <a:lnTo>
                  <a:pt x="1841879" y="1843807"/>
                </a:lnTo>
                <a:lnTo>
                  <a:pt x="1841879" y="3463807"/>
                </a:lnTo>
                <a:lnTo>
                  <a:pt x="0" y="3463807"/>
                </a:lnTo>
                <a:lnTo>
                  <a:pt x="0" y="1843807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AEEA2102-6364-794E-F41B-0672F23A22B4}"/>
              </a:ext>
            </a:extLst>
          </p:cNvPr>
          <p:cNvSpPr/>
          <p:nvPr/>
        </p:nvSpPr>
        <p:spPr>
          <a:xfrm>
            <a:off x="5834562" y="1789614"/>
            <a:ext cx="2263640" cy="3456643"/>
          </a:xfrm>
          <a:custGeom>
            <a:avLst/>
            <a:gdLst/>
            <a:ahLst/>
            <a:cxnLst/>
            <a:rect l="l" t="t" r="r" b="b"/>
            <a:pathLst>
              <a:path w="2204552" h="3463807">
                <a:moveTo>
                  <a:pt x="0" y="0"/>
                </a:moveTo>
                <a:lnTo>
                  <a:pt x="1843807" y="0"/>
                </a:lnTo>
                <a:lnTo>
                  <a:pt x="1843807" y="712671"/>
                </a:lnTo>
                <a:lnTo>
                  <a:pt x="2204552" y="921904"/>
                </a:lnTo>
                <a:lnTo>
                  <a:pt x="1843807" y="1131136"/>
                </a:lnTo>
                <a:lnTo>
                  <a:pt x="1843807" y="1843807"/>
                </a:lnTo>
                <a:lnTo>
                  <a:pt x="1841879" y="1843807"/>
                </a:lnTo>
                <a:lnTo>
                  <a:pt x="1841879" y="3463807"/>
                </a:lnTo>
                <a:lnTo>
                  <a:pt x="0" y="3463807"/>
                </a:lnTo>
                <a:lnTo>
                  <a:pt x="0" y="184380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91A1CD8E-B0E3-BA23-CCAA-231ED7A95DA8}"/>
              </a:ext>
            </a:extLst>
          </p:cNvPr>
          <p:cNvSpPr/>
          <p:nvPr/>
        </p:nvSpPr>
        <p:spPr>
          <a:xfrm>
            <a:off x="3655231" y="1770863"/>
            <a:ext cx="2263640" cy="3456643"/>
          </a:xfrm>
          <a:custGeom>
            <a:avLst/>
            <a:gdLst/>
            <a:ahLst/>
            <a:cxnLst/>
            <a:rect l="l" t="t" r="r" b="b"/>
            <a:pathLst>
              <a:path w="2204552" h="3463807">
                <a:moveTo>
                  <a:pt x="0" y="0"/>
                </a:moveTo>
                <a:lnTo>
                  <a:pt x="1843807" y="0"/>
                </a:lnTo>
                <a:lnTo>
                  <a:pt x="1843807" y="712671"/>
                </a:lnTo>
                <a:lnTo>
                  <a:pt x="2204552" y="921904"/>
                </a:lnTo>
                <a:lnTo>
                  <a:pt x="1843807" y="1131136"/>
                </a:lnTo>
                <a:lnTo>
                  <a:pt x="1843807" y="1843807"/>
                </a:lnTo>
                <a:lnTo>
                  <a:pt x="1841879" y="1843807"/>
                </a:lnTo>
                <a:lnTo>
                  <a:pt x="1841879" y="3463807"/>
                </a:lnTo>
                <a:lnTo>
                  <a:pt x="0" y="3463807"/>
                </a:lnTo>
                <a:lnTo>
                  <a:pt x="0" y="18438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4" name="Rectangle 3">
            <a:extLst>
              <a:ext uri="{FF2B5EF4-FFF2-40B4-BE49-F238E27FC236}">
                <a16:creationId xmlns:a16="http://schemas.microsoft.com/office/drawing/2014/main" id="{70074968-6E9D-1FF6-1A72-E085E78DC056}"/>
              </a:ext>
            </a:extLst>
          </p:cNvPr>
          <p:cNvSpPr/>
          <p:nvPr/>
        </p:nvSpPr>
        <p:spPr>
          <a:xfrm>
            <a:off x="1522303" y="1770863"/>
            <a:ext cx="2263640" cy="3456643"/>
          </a:xfrm>
          <a:custGeom>
            <a:avLst/>
            <a:gdLst/>
            <a:ahLst/>
            <a:cxnLst/>
            <a:rect l="l" t="t" r="r" b="b"/>
            <a:pathLst>
              <a:path w="2204552" h="3463807">
                <a:moveTo>
                  <a:pt x="0" y="0"/>
                </a:moveTo>
                <a:lnTo>
                  <a:pt x="1843807" y="0"/>
                </a:lnTo>
                <a:lnTo>
                  <a:pt x="1843807" y="712671"/>
                </a:lnTo>
                <a:lnTo>
                  <a:pt x="2204552" y="921904"/>
                </a:lnTo>
                <a:lnTo>
                  <a:pt x="1843807" y="1131136"/>
                </a:lnTo>
                <a:lnTo>
                  <a:pt x="1843807" y="1843807"/>
                </a:lnTo>
                <a:lnTo>
                  <a:pt x="1841879" y="1843807"/>
                </a:lnTo>
                <a:lnTo>
                  <a:pt x="1841879" y="3463807"/>
                </a:lnTo>
                <a:lnTo>
                  <a:pt x="0" y="3463807"/>
                </a:lnTo>
                <a:lnTo>
                  <a:pt x="0" y="1843807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5" name="Chevron 9">
            <a:extLst>
              <a:ext uri="{FF2B5EF4-FFF2-40B4-BE49-F238E27FC236}">
                <a16:creationId xmlns:a16="http://schemas.microsoft.com/office/drawing/2014/main" id="{6C1B1795-9DB6-0A67-78F5-A59F46C08976}"/>
              </a:ext>
            </a:extLst>
          </p:cNvPr>
          <p:cNvSpPr/>
          <p:nvPr/>
        </p:nvSpPr>
        <p:spPr>
          <a:xfrm>
            <a:off x="1512524" y="5218000"/>
            <a:ext cx="2391955" cy="863815"/>
          </a:xfrm>
          <a:prstGeom prst="chevron">
            <a:avLst>
              <a:gd name="adj" fmla="val 5550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Chevron 10">
            <a:extLst>
              <a:ext uri="{FF2B5EF4-FFF2-40B4-BE49-F238E27FC236}">
                <a16:creationId xmlns:a16="http://schemas.microsoft.com/office/drawing/2014/main" id="{1B7BABAB-E1D2-E9A7-54A3-F5113C10F7A3}"/>
              </a:ext>
            </a:extLst>
          </p:cNvPr>
          <p:cNvSpPr/>
          <p:nvPr/>
        </p:nvSpPr>
        <p:spPr>
          <a:xfrm>
            <a:off x="3651386" y="5218001"/>
            <a:ext cx="2391955" cy="863815"/>
          </a:xfrm>
          <a:prstGeom prst="chevron">
            <a:avLst>
              <a:gd name="adj" fmla="val 55502"/>
            </a:avLst>
          </a:prstGeo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7" name="Chevron 11">
            <a:extLst>
              <a:ext uri="{FF2B5EF4-FFF2-40B4-BE49-F238E27FC236}">
                <a16:creationId xmlns:a16="http://schemas.microsoft.com/office/drawing/2014/main" id="{34E5622B-3B58-63E8-CCD4-BD3B7405D38F}"/>
              </a:ext>
            </a:extLst>
          </p:cNvPr>
          <p:cNvSpPr/>
          <p:nvPr/>
        </p:nvSpPr>
        <p:spPr>
          <a:xfrm>
            <a:off x="5833501" y="5236753"/>
            <a:ext cx="2391955" cy="863815"/>
          </a:xfrm>
          <a:prstGeom prst="chevron">
            <a:avLst>
              <a:gd name="adj" fmla="val 55502"/>
            </a:avLst>
          </a:prstGeom>
          <a:solidFill>
            <a:schemeClr val="accent6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8" name="Chevron 12">
            <a:extLst>
              <a:ext uri="{FF2B5EF4-FFF2-40B4-BE49-F238E27FC236}">
                <a16:creationId xmlns:a16="http://schemas.microsoft.com/office/drawing/2014/main" id="{D2E4232F-B967-D5F0-015D-1F71D471431D}"/>
              </a:ext>
            </a:extLst>
          </p:cNvPr>
          <p:cNvSpPr/>
          <p:nvPr/>
        </p:nvSpPr>
        <p:spPr>
          <a:xfrm>
            <a:off x="7985304" y="5236754"/>
            <a:ext cx="2391955" cy="863815"/>
          </a:xfrm>
          <a:prstGeom prst="chevron">
            <a:avLst>
              <a:gd name="adj" fmla="val 55502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grpSp>
        <p:nvGrpSpPr>
          <p:cNvPr id="53" name="Group 16">
            <a:extLst>
              <a:ext uri="{FF2B5EF4-FFF2-40B4-BE49-F238E27FC236}">
                <a16:creationId xmlns:a16="http://schemas.microsoft.com/office/drawing/2014/main" id="{E590C2E4-8D08-1123-6160-1D02A8239B19}"/>
              </a:ext>
            </a:extLst>
          </p:cNvPr>
          <p:cNvGrpSpPr/>
          <p:nvPr/>
        </p:nvGrpSpPr>
        <p:grpSpPr>
          <a:xfrm>
            <a:off x="1595466" y="4173690"/>
            <a:ext cx="189987" cy="200355"/>
            <a:chOff x="2411760" y="3726904"/>
            <a:chExt cx="206152" cy="206152"/>
          </a:xfrm>
        </p:grpSpPr>
        <p:sp>
          <p:nvSpPr>
            <p:cNvPr id="55" name="Oval 18">
              <a:extLst>
                <a:ext uri="{FF2B5EF4-FFF2-40B4-BE49-F238E27FC236}">
                  <a16:creationId xmlns:a16="http://schemas.microsoft.com/office/drawing/2014/main" id="{6E8FA8B8-C0F6-650F-45E1-FAC4CBC8A82D}"/>
                </a:ext>
              </a:extLst>
            </p:cNvPr>
            <p:cNvSpPr/>
            <p:nvPr/>
          </p:nvSpPr>
          <p:spPr>
            <a:xfrm>
              <a:off x="2411760" y="3726904"/>
              <a:ext cx="206152" cy="206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6" name="Chevron 22">
              <a:extLst>
                <a:ext uri="{FF2B5EF4-FFF2-40B4-BE49-F238E27FC236}">
                  <a16:creationId xmlns:a16="http://schemas.microsoft.com/office/drawing/2014/main" id="{78979204-DD9C-6AD4-FC3D-3DA7C0C777B8}"/>
                </a:ext>
              </a:extLst>
            </p:cNvPr>
            <p:cNvSpPr/>
            <p:nvPr/>
          </p:nvSpPr>
          <p:spPr>
            <a:xfrm>
              <a:off x="2488357" y="3793980"/>
              <a:ext cx="72000" cy="72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4" name="ZoneTexte 83">
            <a:extLst>
              <a:ext uri="{FF2B5EF4-FFF2-40B4-BE49-F238E27FC236}">
                <a16:creationId xmlns:a16="http://schemas.microsoft.com/office/drawing/2014/main" id="{E3FA40D2-7D76-7CB1-7C88-CF620991640B}"/>
              </a:ext>
            </a:extLst>
          </p:cNvPr>
          <p:cNvSpPr txBox="1"/>
          <p:nvPr/>
        </p:nvSpPr>
        <p:spPr>
          <a:xfrm>
            <a:off x="3914994" y="2842862"/>
            <a:ext cx="1757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Doctorat : </a:t>
            </a: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Physique des matériaux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DBE4A70B-338B-D6A9-DE73-4DC6D0E84C52}"/>
              </a:ext>
            </a:extLst>
          </p:cNvPr>
          <p:cNvSpPr txBox="1"/>
          <p:nvPr/>
        </p:nvSpPr>
        <p:spPr>
          <a:xfrm>
            <a:off x="3892763" y="4081658"/>
            <a:ext cx="2279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Sopra Steria</a:t>
            </a:r>
          </a:p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ctangle : coins arrondis 6">
            <a:extLst>
              <a:ext uri="{FF2B5EF4-FFF2-40B4-BE49-F238E27FC236}">
                <a16:creationId xmlns:a16="http://schemas.microsoft.com/office/drawing/2014/main" id="{C932927C-D6BD-CBB2-0DE3-41597B3E2C7A}"/>
              </a:ext>
            </a:extLst>
          </p:cNvPr>
          <p:cNvSpPr txBox="1"/>
          <p:nvPr/>
        </p:nvSpPr>
        <p:spPr>
          <a:xfrm>
            <a:off x="5552710" y="1259581"/>
            <a:ext cx="2446074" cy="19398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98704" tIns="298704" rIns="298704" bIns="298704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800" kern="1200" dirty="0">
                <a:solidFill>
                  <a:schemeClr val="tx1"/>
                </a:solidFill>
              </a:rPr>
              <a:t>Anthony M.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74D498F3-1162-9293-1D33-042CE7B2A356}"/>
              </a:ext>
            </a:extLst>
          </p:cNvPr>
          <p:cNvSpPr txBox="1"/>
          <p:nvPr/>
        </p:nvSpPr>
        <p:spPr>
          <a:xfrm>
            <a:off x="1804234" y="2844002"/>
            <a:ext cx="1997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Master: </a:t>
            </a: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Biologie agro science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A15A036E-50B4-2873-BC3E-ECE735C0F236}"/>
              </a:ext>
            </a:extLst>
          </p:cNvPr>
          <p:cNvSpPr txBox="1"/>
          <p:nvPr/>
        </p:nvSpPr>
        <p:spPr>
          <a:xfrm>
            <a:off x="1760112" y="4097056"/>
            <a:ext cx="2519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Sopra Steria </a:t>
            </a:r>
          </a:p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Rennes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angle : coins arrondis 6">
            <a:extLst>
              <a:ext uri="{FF2B5EF4-FFF2-40B4-BE49-F238E27FC236}">
                <a16:creationId xmlns:a16="http://schemas.microsoft.com/office/drawing/2014/main" id="{6BCE36B2-8D48-775C-0072-AD6343C059FE}"/>
              </a:ext>
            </a:extLst>
          </p:cNvPr>
          <p:cNvSpPr txBox="1"/>
          <p:nvPr/>
        </p:nvSpPr>
        <p:spPr>
          <a:xfrm>
            <a:off x="7761375" y="1240829"/>
            <a:ext cx="2446074" cy="19398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98704" tIns="298704" rIns="298704" bIns="298704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800" kern="1200" dirty="0">
                <a:solidFill>
                  <a:schemeClr val="tx1"/>
                </a:solidFill>
              </a:rPr>
              <a:t>Hugo W.</a:t>
            </a:r>
          </a:p>
        </p:txBody>
      </p:sp>
      <p:sp>
        <p:nvSpPr>
          <p:cNvPr id="94" name="Rectangle : coins arrondis 6">
            <a:extLst>
              <a:ext uri="{FF2B5EF4-FFF2-40B4-BE49-F238E27FC236}">
                <a16:creationId xmlns:a16="http://schemas.microsoft.com/office/drawing/2014/main" id="{E8D2E731-4ED6-1BF3-7577-96404D469505}"/>
              </a:ext>
            </a:extLst>
          </p:cNvPr>
          <p:cNvSpPr txBox="1"/>
          <p:nvPr/>
        </p:nvSpPr>
        <p:spPr>
          <a:xfrm>
            <a:off x="1232406" y="1252775"/>
            <a:ext cx="2446074" cy="19398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98704" tIns="298704" rIns="298704" bIns="298704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800" kern="1200" dirty="0">
                <a:solidFill>
                  <a:schemeClr val="tx1"/>
                </a:solidFill>
              </a:rPr>
              <a:t>Selma T.</a:t>
            </a:r>
          </a:p>
        </p:txBody>
      </p:sp>
      <p:sp>
        <p:nvSpPr>
          <p:cNvPr id="95" name="Rectangle : coins arrondis 6">
            <a:extLst>
              <a:ext uri="{FF2B5EF4-FFF2-40B4-BE49-F238E27FC236}">
                <a16:creationId xmlns:a16="http://schemas.microsoft.com/office/drawing/2014/main" id="{F88A453C-A8EC-2101-8A1D-106E6AC32AEB}"/>
              </a:ext>
            </a:extLst>
          </p:cNvPr>
          <p:cNvSpPr txBox="1"/>
          <p:nvPr/>
        </p:nvSpPr>
        <p:spPr>
          <a:xfrm>
            <a:off x="3408729" y="1250077"/>
            <a:ext cx="2446074" cy="19398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98704" tIns="298704" rIns="298704" bIns="298704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800" kern="1200" dirty="0" err="1">
                <a:solidFill>
                  <a:schemeClr val="tx1"/>
                </a:solidFill>
              </a:rPr>
              <a:t>Driffa</a:t>
            </a:r>
            <a:r>
              <a:rPr lang="fr-FR" sz="2800" kern="1200" dirty="0">
                <a:solidFill>
                  <a:schemeClr val="tx1"/>
                </a:solidFill>
              </a:rPr>
              <a:t> G.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197125CC-D24B-60F8-571F-8C2A629BF3E8}"/>
              </a:ext>
            </a:extLst>
          </p:cNvPr>
          <p:cNvSpPr txBox="1"/>
          <p:nvPr/>
        </p:nvSpPr>
        <p:spPr>
          <a:xfrm>
            <a:off x="6042353" y="2816062"/>
            <a:ext cx="22799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Master: </a:t>
            </a: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Management &amp; stratégie en </a:t>
            </a: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entreprise 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9ACBCC76-AEA0-B75D-43BF-95B9D2E9235B}"/>
              </a:ext>
            </a:extLst>
          </p:cNvPr>
          <p:cNvSpPr txBox="1"/>
          <p:nvPr/>
        </p:nvSpPr>
        <p:spPr>
          <a:xfrm>
            <a:off x="6017733" y="4071301"/>
            <a:ext cx="2279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Sopra Steria </a:t>
            </a:r>
          </a:p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Aix-en-Provence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5EFD3E99-90B2-1974-C507-33BA28B32C91}"/>
              </a:ext>
            </a:extLst>
          </p:cNvPr>
          <p:cNvSpPr txBox="1"/>
          <p:nvPr/>
        </p:nvSpPr>
        <p:spPr>
          <a:xfrm>
            <a:off x="8228378" y="2838764"/>
            <a:ext cx="22799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Master: </a:t>
            </a: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Bio matériaux </a:t>
            </a: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des dispositifs médicaux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9AF973DA-45F0-D75B-36F3-2C0F93C1C343}"/>
              </a:ext>
            </a:extLst>
          </p:cNvPr>
          <p:cNvSpPr txBox="1"/>
          <p:nvPr/>
        </p:nvSpPr>
        <p:spPr>
          <a:xfrm>
            <a:off x="8241581" y="4071300"/>
            <a:ext cx="244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Sopra Steria </a:t>
            </a:r>
          </a:p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Nantes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0" name="Group 16">
            <a:extLst>
              <a:ext uri="{FF2B5EF4-FFF2-40B4-BE49-F238E27FC236}">
                <a16:creationId xmlns:a16="http://schemas.microsoft.com/office/drawing/2014/main" id="{4FA72DEC-2450-72C2-2B4F-E9A85D0D62A1}"/>
              </a:ext>
            </a:extLst>
          </p:cNvPr>
          <p:cNvGrpSpPr/>
          <p:nvPr/>
        </p:nvGrpSpPr>
        <p:grpSpPr>
          <a:xfrm>
            <a:off x="3722888" y="4151599"/>
            <a:ext cx="189987" cy="200355"/>
            <a:chOff x="2411760" y="3726904"/>
            <a:chExt cx="206152" cy="206152"/>
          </a:xfrm>
        </p:grpSpPr>
        <p:sp>
          <p:nvSpPr>
            <p:cNvPr id="101" name="Oval 18">
              <a:extLst>
                <a:ext uri="{FF2B5EF4-FFF2-40B4-BE49-F238E27FC236}">
                  <a16:creationId xmlns:a16="http://schemas.microsoft.com/office/drawing/2014/main" id="{AB2042E1-6FFB-E06C-6F32-D5DD0E7A1019}"/>
                </a:ext>
              </a:extLst>
            </p:cNvPr>
            <p:cNvSpPr/>
            <p:nvPr/>
          </p:nvSpPr>
          <p:spPr>
            <a:xfrm>
              <a:off x="2411760" y="3726904"/>
              <a:ext cx="206152" cy="206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02" name="Chevron 22">
              <a:extLst>
                <a:ext uri="{FF2B5EF4-FFF2-40B4-BE49-F238E27FC236}">
                  <a16:creationId xmlns:a16="http://schemas.microsoft.com/office/drawing/2014/main" id="{0DBD4974-94AF-F70A-9AF2-838CC57F2BB3}"/>
                </a:ext>
              </a:extLst>
            </p:cNvPr>
            <p:cNvSpPr/>
            <p:nvPr/>
          </p:nvSpPr>
          <p:spPr>
            <a:xfrm>
              <a:off x="2488357" y="3793980"/>
              <a:ext cx="72000" cy="72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03" name="Group 16">
            <a:extLst>
              <a:ext uri="{FF2B5EF4-FFF2-40B4-BE49-F238E27FC236}">
                <a16:creationId xmlns:a16="http://schemas.microsoft.com/office/drawing/2014/main" id="{46FA5F8C-89DC-709C-E159-8A371932D379}"/>
              </a:ext>
            </a:extLst>
          </p:cNvPr>
          <p:cNvGrpSpPr/>
          <p:nvPr/>
        </p:nvGrpSpPr>
        <p:grpSpPr>
          <a:xfrm>
            <a:off x="5881436" y="4138702"/>
            <a:ext cx="189987" cy="200355"/>
            <a:chOff x="2411760" y="3726904"/>
            <a:chExt cx="206152" cy="206152"/>
          </a:xfrm>
        </p:grpSpPr>
        <p:sp>
          <p:nvSpPr>
            <p:cNvPr id="104" name="Oval 18">
              <a:extLst>
                <a:ext uri="{FF2B5EF4-FFF2-40B4-BE49-F238E27FC236}">
                  <a16:creationId xmlns:a16="http://schemas.microsoft.com/office/drawing/2014/main" id="{6EDF24CC-FF6D-4937-4B45-E68C549F04C0}"/>
                </a:ext>
              </a:extLst>
            </p:cNvPr>
            <p:cNvSpPr/>
            <p:nvPr/>
          </p:nvSpPr>
          <p:spPr>
            <a:xfrm>
              <a:off x="2411760" y="3726904"/>
              <a:ext cx="206152" cy="206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05" name="Chevron 22">
              <a:extLst>
                <a:ext uri="{FF2B5EF4-FFF2-40B4-BE49-F238E27FC236}">
                  <a16:creationId xmlns:a16="http://schemas.microsoft.com/office/drawing/2014/main" id="{719787EF-BAFD-84FE-AA22-4CF792111273}"/>
                </a:ext>
              </a:extLst>
            </p:cNvPr>
            <p:cNvSpPr/>
            <p:nvPr/>
          </p:nvSpPr>
          <p:spPr>
            <a:xfrm>
              <a:off x="2488357" y="3793980"/>
              <a:ext cx="72000" cy="72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06" name="Group 16">
            <a:extLst>
              <a:ext uri="{FF2B5EF4-FFF2-40B4-BE49-F238E27FC236}">
                <a16:creationId xmlns:a16="http://schemas.microsoft.com/office/drawing/2014/main" id="{8A3F26FD-DE43-8704-0AC6-1D5EE5CD82D3}"/>
              </a:ext>
            </a:extLst>
          </p:cNvPr>
          <p:cNvGrpSpPr/>
          <p:nvPr/>
        </p:nvGrpSpPr>
        <p:grpSpPr>
          <a:xfrm>
            <a:off x="8072942" y="4151598"/>
            <a:ext cx="189987" cy="200355"/>
            <a:chOff x="2411760" y="3726904"/>
            <a:chExt cx="206152" cy="206152"/>
          </a:xfrm>
        </p:grpSpPr>
        <p:sp>
          <p:nvSpPr>
            <p:cNvPr id="107" name="Oval 18">
              <a:extLst>
                <a:ext uri="{FF2B5EF4-FFF2-40B4-BE49-F238E27FC236}">
                  <a16:creationId xmlns:a16="http://schemas.microsoft.com/office/drawing/2014/main" id="{051608E9-69F0-96CC-2527-6C497EC35722}"/>
                </a:ext>
              </a:extLst>
            </p:cNvPr>
            <p:cNvSpPr/>
            <p:nvPr/>
          </p:nvSpPr>
          <p:spPr>
            <a:xfrm>
              <a:off x="2411760" y="3726904"/>
              <a:ext cx="206152" cy="206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08" name="Chevron 22">
              <a:extLst>
                <a:ext uri="{FF2B5EF4-FFF2-40B4-BE49-F238E27FC236}">
                  <a16:creationId xmlns:a16="http://schemas.microsoft.com/office/drawing/2014/main" id="{1FF45D52-166F-BCAD-2C77-9655C4025D21}"/>
                </a:ext>
              </a:extLst>
            </p:cNvPr>
            <p:cNvSpPr/>
            <p:nvPr/>
          </p:nvSpPr>
          <p:spPr>
            <a:xfrm>
              <a:off x="2488357" y="3793980"/>
              <a:ext cx="72000" cy="72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33487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DABA3AB-B8B4-0404-AC67-240865D7A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D941FB-12BD-6F86-0FAA-E037563D82FF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359025" y="-882650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288ECCFD-58A2-A494-A4A8-5AB6DE76A9A8}"/>
              </a:ext>
            </a:extLst>
          </p:cNvPr>
          <p:cNvSpPr txBox="1"/>
          <p:nvPr/>
        </p:nvSpPr>
        <p:spPr>
          <a:xfrm>
            <a:off x="660311" y="206764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Base de données</a:t>
            </a:r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4A4FD8BB-478D-9105-E9C2-E70F101A5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71" y="1175980"/>
            <a:ext cx="11906520" cy="5907536"/>
          </a:xfrm>
          <a:prstGeom prst="rect">
            <a:avLst/>
          </a:prstGeom>
        </p:spPr>
      </p:pic>
      <p:pic>
        <p:nvPicPr>
          <p:cNvPr id="53" name="Picture 2" descr="MySQL — Wikipédia">
            <a:extLst>
              <a:ext uri="{FF2B5EF4-FFF2-40B4-BE49-F238E27FC236}">
                <a16:creationId xmlns:a16="http://schemas.microsoft.com/office/drawing/2014/main" id="{417C59DC-4DA2-F590-7E05-46BE12B1B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74283" y="853095"/>
            <a:ext cx="4496025" cy="23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01771CA0-EAFF-83C9-F583-1645C17BB0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4400" y="680957"/>
            <a:ext cx="8425679" cy="7671107"/>
          </a:xfrm>
          <a:prstGeom prst="rect">
            <a:avLst/>
          </a:prstGeom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id="{00B08758-85D8-A86A-B0C9-ACEED6DFFF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793" y="2897260"/>
            <a:ext cx="5344614" cy="3059625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1DF78F-455B-4A7C-3BA1-768FDA2F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20</a:t>
            </a:fld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C3748452-F048-FF41-1A11-D4597E256F8D}"/>
              </a:ext>
            </a:extLst>
          </p:cNvPr>
          <p:cNvGrpSpPr/>
          <p:nvPr/>
        </p:nvGrpSpPr>
        <p:grpSpPr>
          <a:xfrm>
            <a:off x="-5219334" y="3658584"/>
            <a:ext cx="6983872" cy="494732"/>
            <a:chOff x="2045828" y="3080353"/>
            <a:chExt cx="6983872" cy="494732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7385D173-8CE3-1EC1-C7B2-94C2C107E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C36CC08-D44E-BB56-3E34-5D3DB7EA42AF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Base de données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B5645C62-A8B8-C078-1CB2-FB8F475CAD8E}"/>
              </a:ext>
            </a:extLst>
          </p:cNvPr>
          <p:cNvGrpSpPr/>
          <p:nvPr/>
        </p:nvGrpSpPr>
        <p:grpSpPr>
          <a:xfrm>
            <a:off x="-5219334" y="4389256"/>
            <a:ext cx="9588832" cy="494732"/>
            <a:chOff x="2045828" y="3811025"/>
            <a:chExt cx="9588832" cy="494732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BC3B2EB-47E8-4D6A-4AF1-37F3B195B82A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Stockage et gestion</a:t>
              </a:r>
            </a:p>
          </p:txBody>
        </p:sp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CD426A84-1A6F-3515-D5C1-EAA3AFC13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D8928BB-A1A4-9DA5-3406-0ED1F2A51715}"/>
              </a:ext>
            </a:extLst>
          </p:cNvPr>
          <p:cNvGrpSpPr/>
          <p:nvPr/>
        </p:nvGrpSpPr>
        <p:grpSpPr>
          <a:xfrm>
            <a:off x="-5219334" y="5114820"/>
            <a:ext cx="6983872" cy="842065"/>
            <a:chOff x="2045828" y="4536589"/>
            <a:chExt cx="6983872" cy="842065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AF3ADE88-B598-08E1-B7FE-703F40746C5D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Stocke les données du</a:t>
              </a:r>
            </a:p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Wordpress</a:t>
              </a:r>
            </a:p>
          </p:txBody>
        </p:sp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85BB76DC-935F-FC80-7A73-917718CCC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514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E2E71538-3CBD-085D-EA6F-F60BEB21E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A211B4-918F-38E8-DE6C-BBA9ED2F099E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397125" y="-920691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32A9CA3B-3781-7031-D338-99A376877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6979" y="5834965"/>
            <a:ext cx="2384108" cy="211274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4098" name="Picture 2" descr="MySQL — Wikipédia">
            <a:extLst>
              <a:ext uri="{FF2B5EF4-FFF2-40B4-BE49-F238E27FC236}">
                <a16:creationId xmlns:a16="http://schemas.microsoft.com/office/drawing/2014/main" id="{887EC2FB-F575-ECBE-9449-694BE0D1C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24" y="825878"/>
            <a:ext cx="2290537" cy="118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0DAD46B3-7FEF-4C23-1655-42236A558201}"/>
              </a:ext>
            </a:extLst>
          </p:cNvPr>
          <p:cNvGrpSpPr/>
          <p:nvPr/>
        </p:nvGrpSpPr>
        <p:grpSpPr>
          <a:xfrm>
            <a:off x="424952" y="2959996"/>
            <a:ext cx="6983872" cy="494732"/>
            <a:chOff x="2045828" y="3080353"/>
            <a:chExt cx="6983872" cy="494732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09C64CCB-BDDB-D2C3-7B29-D2206A600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722B42A-0C8D-54E5-D205-109EE82DC177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Base de données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CC77CD9-6861-9FEA-80EC-E3ADD319FFED}"/>
              </a:ext>
            </a:extLst>
          </p:cNvPr>
          <p:cNvGrpSpPr/>
          <p:nvPr/>
        </p:nvGrpSpPr>
        <p:grpSpPr>
          <a:xfrm>
            <a:off x="424952" y="3690668"/>
            <a:ext cx="9588832" cy="494732"/>
            <a:chOff x="2045828" y="3811025"/>
            <a:chExt cx="9588832" cy="494732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63060B9-AE24-D9E4-238E-639DA02440CC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Stockage et gestion</a:t>
              </a:r>
            </a:p>
          </p:txBody>
        </p:sp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10031413-7258-FA02-01F1-99BAB3DF0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FCEA46EB-512C-09E4-4792-D646396BCFEA}"/>
              </a:ext>
            </a:extLst>
          </p:cNvPr>
          <p:cNvGrpSpPr/>
          <p:nvPr/>
        </p:nvGrpSpPr>
        <p:grpSpPr>
          <a:xfrm>
            <a:off x="424952" y="4416232"/>
            <a:ext cx="6983872" cy="842065"/>
            <a:chOff x="2045828" y="4536589"/>
            <a:chExt cx="6983872" cy="842065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EDDFB199-2F31-9D6B-7770-5BC730A1D05D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Stocke les données du</a:t>
              </a:r>
            </a:p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Wordpress</a:t>
              </a:r>
            </a:p>
          </p:txBody>
        </p:sp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608FC8CD-9996-53FA-00DC-1F0F0578B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2DDF5539-3827-A6D6-BCF7-C7BB19FC54D8}"/>
              </a:ext>
            </a:extLst>
          </p:cNvPr>
          <p:cNvSpPr txBox="1"/>
          <p:nvPr/>
        </p:nvSpPr>
        <p:spPr>
          <a:xfrm>
            <a:off x="1231900" y="5042105"/>
            <a:ext cx="615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560F780-8631-A778-4CD3-9DD73B7CCC60}"/>
              </a:ext>
            </a:extLst>
          </p:cNvPr>
          <p:cNvSpPr txBox="1"/>
          <p:nvPr/>
        </p:nvSpPr>
        <p:spPr>
          <a:xfrm>
            <a:off x="-3070487" y="85733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Service et son utilité</a:t>
            </a:r>
          </a:p>
        </p:txBody>
      </p:sp>
      <p:pic>
        <p:nvPicPr>
          <p:cNvPr id="13" name="Picture 4" descr="logo phpmyadmin - PNG All">
            <a:extLst>
              <a:ext uri="{FF2B5EF4-FFF2-40B4-BE49-F238E27FC236}">
                <a16:creationId xmlns:a16="http://schemas.microsoft.com/office/drawing/2014/main" id="{E2ED2C40-C506-8C23-FDC9-8B4654E50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67202" y="316851"/>
            <a:ext cx="4607919" cy="241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9B18CA25-CEA2-86A8-59A5-298CE9BC8C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9700" y="380441"/>
            <a:ext cx="3616439" cy="1794332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820452AD-9745-00AC-B627-886DCE4831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26" y="817797"/>
            <a:ext cx="8425679" cy="7671107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335AE546-A35C-75AE-B748-F17180BB69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619" y="3034100"/>
            <a:ext cx="5344614" cy="3059625"/>
          </a:xfrm>
          <a:prstGeom prst="rect">
            <a:avLst/>
          </a:prstGeom>
        </p:spPr>
      </p:pic>
      <p:grpSp>
        <p:nvGrpSpPr>
          <p:cNvPr id="42" name="Groupe 41">
            <a:extLst>
              <a:ext uri="{FF2B5EF4-FFF2-40B4-BE49-F238E27FC236}">
                <a16:creationId xmlns:a16="http://schemas.microsoft.com/office/drawing/2014/main" id="{72C7D803-B825-9DED-E4F5-1EC5F47466E7}"/>
              </a:ext>
            </a:extLst>
          </p:cNvPr>
          <p:cNvGrpSpPr/>
          <p:nvPr/>
        </p:nvGrpSpPr>
        <p:grpSpPr>
          <a:xfrm>
            <a:off x="668609" y="8037982"/>
            <a:ext cx="6983872" cy="494732"/>
            <a:chOff x="2045828" y="3080353"/>
            <a:chExt cx="6983872" cy="494732"/>
          </a:xfrm>
        </p:grpSpPr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AF142762-7A43-DD97-8AFB-C3301AFBA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CC64798B-5644-DD70-BB98-6D3DC0315B5A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de base de données</a:t>
              </a: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BEE7C5BE-F241-E675-318D-355A0812A498}"/>
              </a:ext>
            </a:extLst>
          </p:cNvPr>
          <p:cNvGrpSpPr/>
          <p:nvPr/>
        </p:nvGrpSpPr>
        <p:grpSpPr>
          <a:xfrm>
            <a:off x="668609" y="8768654"/>
            <a:ext cx="4922804" cy="494732"/>
            <a:chOff x="2045828" y="3811025"/>
            <a:chExt cx="4922804" cy="494732"/>
          </a:xfrm>
        </p:grpSpPr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187FAE4D-DABD-E50A-FD76-04434C9E842C}"/>
                </a:ext>
              </a:extLst>
            </p:cNvPr>
            <p:cNvSpPr txBox="1"/>
            <p:nvPr/>
          </p:nvSpPr>
          <p:spPr>
            <a:xfrm>
              <a:off x="2870200" y="3827558"/>
              <a:ext cx="40984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Interface graphique</a:t>
              </a:r>
            </a:p>
          </p:txBody>
        </p:sp>
        <p:pic>
          <p:nvPicPr>
            <p:cNvPr id="47" name="Graphique 46">
              <a:extLst>
                <a:ext uri="{FF2B5EF4-FFF2-40B4-BE49-F238E27FC236}">
                  <a16:creationId xmlns:a16="http://schemas.microsoft.com/office/drawing/2014/main" id="{7BBE3B1D-4B98-07FD-3EFA-CC91FF276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42B8B6FA-8C5F-956C-3AD9-97094231E165}"/>
              </a:ext>
            </a:extLst>
          </p:cNvPr>
          <p:cNvGrpSpPr/>
          <p:nvPr/>
        </p:nvGrpSpPr>
        <p:grpSpPr>
          <a:xfrm>
            <a:off x="668609" y="9494218"/>
            <a:ext cx="6983872" cy="494732"/>
            <a:chOff x="2045828" y="4536589"/>
            <a:chExt cx="6983872" cy="494732"/>
          </a:xfrm>
        </p:grpSpPr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1784B8C8-308B-7053-8F7E-5DEF83948EB2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Autorisations des utilisateurs</a:t>
              </a:r>
            </a:p>
          </p:txBody>
        </p:sp>
        <p:pic>
          <p:nvPicPr>
            <p:cNvPr id="50" name="Graphique 49">
              <a:extLst>
                <a:ext uri="{FF2B5EF4-FFF2-40B4-BE49-F238E27FC236}">
                  <a16:creationId xmlns:a16="http://schemas.microsoft.com/office/drawing/2014/main" id="{230CC631-D09F-4FEE-48A7-0F877375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15729B-140B-53BC-C4C4-9EFF135B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231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4D781E3-D233-3780-ACC1-28D088E1E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8EB794E-B54C-3E71-5BC1-13B5442C6F8D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433999" y="-823458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32A9CA3B-3781-7031-D338-99A376877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6979" y="5834965"/>
            <a:ext cx="2384108" cy="211274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EEDB96D-CAE2-5462-1F99-4130DE732A9B}"/>
              </a:ext>
            </a:extLst>
          </p:cNvPr>
          <p:cNvCxnSpPr>
            <a:cxnSpLocks/>
          </p:cNvCxnSpPr>
          <p:nvPr/>
        </p:nvCxnSpPr>
        <p:spPr>
          <a:xfrm>
            <a:off x="6261100" y="7327900"/>
            <a:ext cx="0" cy="5168900"/>
          </a:xfrm>
          <a:prstGeom prst="line">
            <a:avLst/>
          </a:prstGeom>
          <a:ln w="571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MySQL — Wikipédia">
            <a:extLst>
              <a:ext uri="{FF2B5EF4-FFF2-40B4-BE49-F238E27FC236}">
                <a16:creationId xmlns:a16="http://schemas.microsoft.com/office/drawing/2014/main" id="{C6EB014D-6023-7DC8-B711-C767FF0A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2251" y="1119422"/>
            <a:ext cx="2290537" cy="118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83C5380B-1CD2-8A99-D30E-181E260CDBC3}"/>
              </a:ext>
            </a:extLst>
          </p:cNvPr>
          <p:cNvGrpSpPr/>
          <p:nvPr/>
        </p:nvGrpSpPr>
        <p:grpSpPr>
          <a:xfrm>
            <a:off x="448439" y="3447179"/>
            <a:ext cx="6983872" cy="494732"/>
            <a:chOff x="2045828" y="3080353"/>
            <a:chExt cx="6983872" cy="494732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58683725-5E2C-D946-24EF-60FA72B01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9641623-4EE4-5F1C-5FEC-D5E3B4288964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de base de données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A0D6116-12A3-231B-EE89-9596B55FD3C2}"/>
              </a:ext>
            </a:extLst>
          </p:cNvPr>
          <p:cNvGrpSpPr/>
          <p:nvPr/>
        </p:nvGrpSpPr>
        <p:grpSpPr>
          <a:xfrm>
            <a:off x="448439" y="4177851"/>
            <a:ext cx="4922804" cy="494732"/>
            <a:chOff x="2045828" y="3811025"/>
            <a:chExt cx="4922804" cy="494732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E4B70ED-5FF0-39AB-89D2-0AC73FFC2F35}"/>
                </a:ext>
              </a:extLst>
            </p:cNvPr>
            <p:cNvSpPr txBox="1"/>
            <p:nvPr/>
          </p:nvSpPr>
          <p:spPr>
            <a:xfrm>
              <a:off x="2870200" y="3827558"/>
              <a:ext cx="40984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Interface graphique</a:t>
              </a:r>
            </a:p>
          </p:txBody>
        </p:sp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9F8182FC-306C-D9B7-1CBB-EF328A223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AF80E9F-B7B5-AA19-D71F-B03BF28D21BA}"/>
              </a:ext>
            </a:extLst>
          </p:cNvPr>
          <p:cNvGrpSpPr/>
          <p:nvPr/>
        </p:nvGrpSpPr>
        <p:grpSpPr>
          <a:xfrm>
            <a:off x="448439" y="4903415"/>
            <a:ext cx="6983872" cy="494732"/>
            <a:chOff x="2045828" y="4536589"/>
            <a:chExt cx="6983872" cy="494732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109E7ED-F8F7-247A-DE38-82E48E0F6FF6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Autorisations des utilisateurs</a:t>
              </a:r>
            </a:p>
          </p:txBody>
        </p:sp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5EF9434E-0271-82E4-616C-833C308DD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17048007-81D6-4A9C-FEBF-09503BC21CD1}"/>
              </a:ext>
            </a:extLst>
          </p:cNvPr>
          <p:cNvSpPr txBox="1"/>
          <p:nvPr/>
        </p:nvSpPr>
        <p:spPr>
          <a:xfrm>
            <a:off x="1286368" y="5425856"/>
            <a:ext cx="615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logo phpmyadmin - PNG All">
            <a:extLst>
              <a:ext uri="{FF2B5EF4-FFF2-40B4-BE49-F238E27FC236}">
                <a16:creationId xmlns:a16="http://schemas.microsoft.com/office/drawing/2014/main" id="{827344AE-E9F4-EC4E-6943-165A7D210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79" y="962896"/>
            <a:ext cx="2696028" cy="141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6FCD128-D5AA-DB49-0D39-6FDF709645C2}"/>
              </a:ext>
            </a:extLst>
          </p:cNvPr>
          <p:cNvSpPr txBox="1"/>
          <p:nvPr/>
        </p:nvSpPr>
        <p:spPr>
          <a:xfrm>
            <a:off x="-3070487" y="85733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Service et son utilité</a:t>
            </a:r>
          </a:p>
        </p:txBody>
      </p:sp>
      <p:pic>
        <p:nvPicPr>
          <p:cNvPr id="28" name="Picture 2" descr="MySQL — Wikipédia">
            <a:extLst>
              <a:ext uri="{FF2B5EF4-FFF2-40B4-BE49-F238E27FC236}">
                <a16:creationId xmlns:a16="http://schemas.microsoft.com/office/drawing/2014/main" id="{56EDF0B9-7016-0B99-B28B-5AB25083E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1186" y="1796974"/>
            <a:ext cx="2618721" cy="135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CB446429-5731-880E-4394-838D76BC10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9699" y="380441"/>
            <a:ext cx="3616439" cy="1794332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6D0094F3-8C76-A7DA-A34E-4AE2632EEB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26" y="817797"/>
            <a:ext cx="8425679" cy="7671107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9A209528-F000-D079-66E0-839761347B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619" y="3034100"/>
            <a:ext cx="5344614" cy="3059625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D5EEEC9-C6C9-F1E1-6454-21BEE5F2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22</a:t>
            </a:fld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532B6B4-C91F-725C-85CE-8631DC4009F0}"/>
              </a:ext>
            </a:extLst>
          </p:cNvPr>
          <p:cNvGrpSpPr/>
          <p:nvPr/>
        </p:nvGrpSpPr>
        <p:grpSpPr>
          <a:xfrm>
            <a:off x="-5401333" y="3795424"/>
            <a:ext cx="6983872" cy="494732"/>
            <a:chOff x="2045828" y="3080353"/>
            <a:chExt cx="6983872" cy="494732"/>
          </a:xfrm>
        </p:grpSpPr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391E97F8-14D2-0327-A945-33E013182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0B5CCC0-AE0E-53B5-C2F0-D8AF8230033B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Base de données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BA80FE70-E185-9ACE-0310-B458A2AF7212}"/>
              </a:ext>
            </a:extLst>
          </p:cNvPr>
          <p:cNvGrpSpPr/>
          <p:nvPr/>
        </p:nvGrpSpPr>
        <p:grpSpPr>
          <a:xfrm>
            <a:off x="-5401333" y="4526096"/>
            <a:ext cx="9588832" cy="494732"/>
            <a:chOff x="2045828" y="3811025"/>
            <a:chExt cx="9588832" cy="494732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DA08F65-91A3-18E9-795D-8BADB4CCBC68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Stockage et gestion</a:t>
              </a:r>
            </a:p>
          </p:txBody>
        </p:sp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DCF6744E-797F-3072-EF7E-3CFD11DC3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814FD223-341B-6244-E169-ECCD0A91E76B}"/>
              </a:ext>
            </a:extLst>
          </p:cNvPr>
          <p:cNvGrpSpPr/>
          <p:nvPr/>
        </p:nvGrpSpPr>
        <p:grpSpPr>
          <a:xfrm>
            <a:off x="-5401333" y="5251660"/>
            <a:ext cx="6983872" cy="842065"/>
            <a:chOff x="2045828" y="4536589"/>
            <a:chExt cx="6983872" cy="842065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E5B87C7E-BC0E-4644-C715-A5A81E23A3BF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Stocke les données du</a:t>
              </a:r>
            </a:p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Wordpress</a:t>
              </a:r>
            </a:p>
          </p:txBody>
        </p:sp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5D812BF8-EE52-573A-ED1C-F42AD5E46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781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DABA3AB-B8B4-0404-AC67-240865D7A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D941FB-12BD-6F86-0FAA-E037563D82FF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359025" y="-882650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2E716B4C-1B35-A528-A80B-93382B75B0AA}"/>
              </a:ext>
            </a:extLst>
          </p:cNvPr>
          <p:cNvSpPr txBox="1"/>
          <p:nvPr/>
        </p:nvSpPr>
        <p:spPr>
          <a:xfrm>
            <a:off x="660311" y="206764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ln w="25400">
                  <a:noFill/>
                </a:ln>
                <a:latin typeface="Bahnschrift SemiBold" panose="020B0502040204020203" pitchFamily="34" charset="0"/>
              </a:rPr>
              <a:t>Prometheus</a:t>
            </a:r>
            <a:endParaRPr lang="fr-FR" sz="3600" dirty="0">
              <a:ln w="25400">
                <a:noFill/>
              </a:ln>
              <a:latin typeface="Bahnschrift SemiBold" panose="020B0502040204020203" pitchFamily="34" charset="0"/>
            </a:endParaRP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ED0F28B3-BC2A-D5D4-F0B1-264646FEC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71" y="1059859"/>
            <a:ext cx="11906520" cy="5907536"/>
          </a:xfrm>
          <a:prstGeom prst="rect">
            <a:avLst/>
          </a:prstGeom>
        </p:spPr>
      </p:pic>
      <p:pic>
        <p:nvPicPr>
          <p:cNvPr id="59" name="Graphique 58">
            <a:extLst>
              <a:ext uri="{FF2B5EF4-FFF2-40B4-BE49-F238E27FC236}">
                <a16:creationId xmlns:a16="http://schemas.microsoft.com/office/drawing/2014/main" id="{A9537F57-5C3A-5F5B-9928-8EF6563B8E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5132290" y="693823"/>
            <a:ext cx="4928206" cy="2464103"/>
          </a:xfrm>
          <a:prstGeom prst="rect">
            <a:avLst/>
          </a:prstGeom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EB4A5073-98B5-A278-F7D7-2C00C79818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703" y="785412"/>
            <a:ext cx="8425679" cy="7671107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7739574D-9F60-9C94-BD56-EC4825FCC3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270" y="2967304"/>
            <a:ext cx="5358543" cy="3107684"/>
          </a:xfrm>
          <a:prstGeom prst="rect">
            <a:avLst/>
          </a:prstGeom>
        </p:spPr>
      </p:pic>
      <p:grpSp>
        <p:nvGrpSpPr>
          <p:cNvPr id="74" name="Groupe 73">
            <a:extLst>
              <a:ext uri="{FF2B5EF4-FFF2-40B4-BE49-F238E27FC236}">
                <a16:creationId xmlns:a16="http://schemas.microsoft.com/office/drawing/2014/main" id="{CC13E182-9BC2-2032-651B-3BD26A2266E4}"/>
              </a:ext>
            </a:extLst>
          </p:cNvPr>
          <p:cNvGrpSpPr/>
          <p:nvPr/>
        </p:nvGrpSpPr>
        <p:grpSpPr>
          <a:xfrm>
            <a:off x="660311" y="8027254"/>
            <a:ext cx="6983872" cy="494732"/>
            <a:chOff x="2045828" y="3080353"/>
            <a:chExt cx="6983872" cy="494732"/>
          </a:xfrm>
        </p:grpSpPr>
        <p:pic>
          <p:nvPicPr>
            <p:cNvPr id="75" name="Graphique 74">
              <a:extLst>
                <a:ext uri="{FF2B5EF4-FFF2-40B4-BE49-F238E27FC236}">
                  <a16:creationId xmlns:a16="http://schemas.microsoft.com/office/drawing/2014/main" id="{80ADA660-BABC-EA3A-EB56-BA31D79BD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2527F89F-888E-E88A-CCB8-92008D3B223C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Monitoring &amp; </a:t>
              </a:r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Alerting</a:t>
              </a:r>
              <a:endParaRPr lang="fr-FR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E64567FE-6166-A8EF-3985-014F06046E0E}"/>
              </a:ext>
            </a:extLst>
          </p:cNvPr>
          <p:cNvGrpSpPr/>
          <p:nvPr/>
        </p:nvGrpSpPr>
        <p:grpSpPr>
          <a:xfrm>
            <a:off x="660311" y="8757926"/>
            <a:ext cx="9588832" cy="494732"/>
            <a:chOff x="2045828" y="3811025"/>
            <a:chExt cx="9588832" cy="494732"/>
          </a:xfrm>
        </p:grpSpPr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8FC0B006-CB82-D737-3F23-B88B3D2F1E0A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Collecte des métriques (port)</a:t>
              </a:r>
            </a:p>
          </p:txBody>
        </p:sp>
        <p:pic>
          <p:nvPicPr>
            <p:cNvPr id="79" name="Graphique 78">
              <a:extLst>
                <a:ext uri="{FF2B5EF4-FFF2-40B4-BE49-F238E27FC236}">
                  <a16:creationId xmlns:a16="http://schemas.microsoft.com/office/drawing/2014/main" id="{038E82FE-22D6-9823-D6EB-B2FFD0AC9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4BA70914-A042-4866-0DC3-2764C3845B34}"/>
              </a:ext>
            </a:extLst>
          </p:cNvPr>
          <p:cNvGrpSpPr/>
          <p:nvPr/>
        </p:nvGrpSpPr>
        <p:grpSpPr>
          <a:xfrm>
            <a:off x="660311" y="9483490"/>
            <a:ext cx="6983872" cy="494732"/>
            <a:chOff x="2045828" y="4536589"/>
            <a:chExt cx="6983872" cy="494732"/>
          </a:xfrm>
        </p:grpSpPr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5F7CCB91-EC43-9303-A041-DC35BC8D5D57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Surveillance</a:t>
              </a:r>
            </a:p>
          </p:txBody>
        </p:sp>
        <p:pic>
          <p:nvPicPr>
            <p:cNvPr id="82" name="Graphique 81">
              <a:extLst>
                <a:ext uri="{FF2B5EF4-FFF2-40B4-BE49-F238E27FC236}">
                  <a16:creationId xmlns:a16="http://schemas.microsoft.com/office/drawing/2014/main" id="{6F4643A4-965F-9A2B-3EB5-76980F0B0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96F9FC00-41DB-F77A-FA2C-F01FD1339369}"/>
              </a:ext>
            </a:extLst>
          </p:cNvPr>
          <p:cNvGrpSpPr/>
          <p:nvPr/>
        </p:nvGrpSpPr>
        <p:grpSpPr>
          <a:xfrm>
            <a:off x="660311" y="10209054"/>
            <a:ext cx="6983872" cy="494732"/>
            <a:chOff x="2045828" y="5262153"/>
            <a:chExt cx="6983872" cy="494732"/>
          </a:xfrm>
        </p:grpSpPr>
        <p:sp>
          <p:nvSpPr>
            <p:cNvPr id="84" name="ZoneTexte 83">
              <a:extLst>
                <a:ext uri="{FF2B5EF4-FFF2-40B4-BE49-F238E27FC236}">
                  <a16:creationId xmlns:a16="http://schemas.microsoft.com/office/drawing/2014/main" id="{29236505-5B14-0CF5-584F-2ED14C6AEB5B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Disponibilité</a:t>
              </a:r>
            </a:p>
          </p:txBody>
        </p:sp>
        <p:pic>
          <p:nvPicPr>
            <p:cNvPr id="85" name="Graphique 84">
              <a:extLst>
                <a:ext uri="{FF2B5EF4-FFF2-40B4-BE49-F238E27FC236}">
                  <a16:creationId xmlns:a16="http://schemas.microsoft.com/office/drawing/2014/main" id="{7B10B49F-C3BF-0A3D-0E95-67B6BE940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A07B8614-F3F9-4EB4-1ADE-6DE87238F9F8}"/>
              </a:ext>
            </a:extLst>
          </p:cNvPr>
          <p:cNvGrpSpPr/>
          <p:nvPr/>
        </p:nvGrpSpPr>
        <p:grpSpPr>
          <a:xfrm>
            <a:off x="-5642969" y="4040576"/>
            <a:ext cx="6983872" cy="494732"/>
            <a:chOff x="2045828" y="3080353"/>
            <a:chExt cx="6983872" cy="494732"/>
          </a:xfrm>
        </p:grpSpPr>
        <p:pic>
          <p:nvPicPr>
            <p:cNvPr id="87" name="Graphique 86">
              <a:extLst>
                <a:ext uri="{FF2B5EF4-FFF2-40B4-BE49-F238E27FC236}">
                  <a16:creationId xmlns:a16="http://schemas.microsoft.com/office/drawing/2014/main" id="{7D440972-207A-0D61-9FAD-15A4097BA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81D4C0F5-86CA-6E69-4822-B2850BFAA380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de base de données</a:t>
              </a:r>
            </a:p>
          </p:txBody>
        </p:sp>
      </p:grp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972078FC-7D58-FE35-1D5A-4B4C00B41591}"/>
              </a:ext>
            </a:extLst>
          </p:cNvPr>
          <p:cNvGrpSpPr/>
          <p:nvPr/>
        </p:nvGrpSpPr>
        <p:grpSpPr>
          <a:xfrm>
            <a:off x="-5642969" y="4771248"/>
            <a:ext cx="4922804" cy="494732"/>
            <a:chOff x="2045828" y="3811025"/>
            <a:chExt cx="4922804" cy="494732"/>
          </a:xfrm>
        </p:grpSpPr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5EDF87D6-DD50-5D51-21D6-E2FAF18B61E4}"/>
                </a:ext>
              </a:extLst>
            </p:cNvPr>
            <p:cNvSpPr txBox="1"/>
            <p:nvPr/>
          </p:nvSpPr>
          <p:spPr>
            <a:xfrm>
              <a:off x="2870200" y="3827558"/>
              <a:ext cx="40984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Interface graphique</a:t>
              </a:r>
            </a:p>
          </p:txBody>
        </p:sp>
        <p:pic>
          <p:nvPicPr>
            <p:cNvPr id="91" name="Graphique 90">
              <a:extLst>
                <a:ext uri="{FF2B5EF4-FFF2-40B4-BE49-F238E27FC236}">
                  <a16:creationId xmlns:a16="http://schemas.microsoft.com/office/drawing/2014/main" id="{A7D1D1E8-5049-D94A-8CA7-A5BFBE084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92" name="Groupe 91">
            <a:extLst>
              <a:ext uri="{FF2B5EF4-FFF2-40B4-BE49-F238E27FC236}">
                <a16:creationId xmlns:a16="http://schemas.microsoft.com/office/drawing/2014/main" id="{D7AA458A-0F2E-431F-B077-4CB67D76980E}"/>
              </a:ext>
            </a:extLst>
          </p:cNvPr>
          <p:cNvGrpSpPr/>
          <p:nvPr/>
        </p:nvGrpSpPr>
        <p:grpSpPr>
          <a:xfrm>
            <a:off x="-5642969" y="5496812"/>
            <a:ext cx="6983872" cy="494732"/>
            <a:chOff x="2045828" y="4536589"/>
            <a:chExt cx="6983872" cy="494732"/>
          </a:xfrm>
        </p:grpSpPr>
        <p:sp>
          <p:nvSpPr>
            <p:cNvPr id="93" name="ZoneTexte 92">
              <a:extLst>
                <a:ext uri="{FF2B5EF4-FFF2-40B4-BE49-F238E27FC236}">
                  <a16:creationId xmlns:a16="http://schemas.microsoft.com/office/drawing/2014/main" id="{D8D390F9-0179-ED42-A283-A91B75631C49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Autorisations des utilisateurs</a:t>
              </a:r>
            </a:p>
          </p:txBody>
        </p:sp>
        <p:pic>
          <p:nvPicPr>
            <p:cNvPr id="94" name="Graphique 93">
              <a:extLst>
                <a:ext uri="{FF2B5EF4-FFF2-40B4-BE49-F238E27FC236}">
                  <a16:creationId xmlns:a16="http://schemas.microsoft.com/office/drawing/2014/main" id="{30649726-40DE-9A25-BB29-B7E2F5A8A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pic>
        <p:nvPicPr>
          <p:cNvPr id="95" name="Picture 4" descr="logo phpmyadmin - PNG All">
            <a:extLst>
              <a:ext uri="{FF2B5EF4-FFF2-40B4-BE49-F238E27FC236}">
                <a16:creationId xmlns:a16="http://schemas.microsoft.com/office/drawing/2014/main" id="{0B67A862-E2DC-4FC5-6A5F-9757DEFC4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16201" y="-1884177"/>
            <a:ext cx="2696028" cy="141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714148-6ACC-35EE-E24E-2D0CDC9CD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724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4D781E3-D233-3780-ACC1-28D088E1E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8EB794E-B54C-3E71-5BC1-13B5442C6F8D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420442" y="-1040308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32A9CA3B-3781-7031-D338-99A376877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6979" y="5834965"/>
            <a:ext cx="2384108" cy="211274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EEDB96D-CAE2-5462-1F99-4130DE732A9B}"/>
              </a:ext>
            </a:extLst>
          </p:cNvPr>
          <p:cNvCxnSpPr>
            <a:cxnSpLocks/>
          </p:cNvCxnSpPr>
          <p:nvPr/>
        </p:nvCxnSpPr>
        <p:spPr>
          <a:xfrm>
            <a:off x="6261100" y="7327900"/>
            <a:ext cx="0" cy="5168900"/>
          </a:xfrm>
          <a:prstGeom prst="line">
            <a:avLst/>
          </a:prstGeom>
          <a:ln w="571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que 7">
            <a:extLst>
              <a:ext uri="{FF2B5EF4-FFF2-40B4-BE49-F238E27FC236}">
                <a16:creationId xmlns:a16="http://schemas.microsoft.com/office/drawing/2014/main" id="{0F764962-DF57-070D-D453-75DB31368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205" y="817797"/>
            <a:ext cx="3107976" cy="155398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F6DE9BF-9406-CC8A-58B8-12E9B44E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7130" y="405227"/>
            <a:ext cx="2973377" cy="302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83C5380B-1CD2-8A99-D30E-181E260CDBC3}"/>
              </a:ext>
            </a:extLst>
          </p:cNvPr>
          <p:cNvGrpSpPr/>
          <p:nvPr/>
        </p:nvGrpSpPr>
        <p:grpSpPr>
          <a:xfrm>
            <a:off x="369428" y="3158433"/>
            <a:ext cx="6983872" cy="494732"/>
            <a:chOff x="2045828" y="3080353"/>
            <a:chExt cx="6983872" cy="494732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58683725-5E2C-D946-24EF-60FA72B01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9641623-4EE4-5F1C-5FEC-D5E3B4288964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Monitoring &amp; </a:t>
              </a:r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Alerting</a:t>
              </a:r>
              <a:endParaRPr lang="fr-FR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A0D6116-12A3-231B-EE89-9596B55FD3C2}"/>
              </a:ext>
            </a:extLst>
          </p:cNvPr>
          <p:cNvGrpSpPr/>
          <p:nvPr/>
        </p:nvGrpSpPr>
        <p:grpSpPr>
          <a:xfrm>
            <a:off x="369428" y="3889105"/>
            <a:ext cx="9588832" cy="494732"/>
            <a:chOff x="2045828" y="3811025"/>
            <a:chExt cx="9588832" cy="494732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E4B70ED-5FF0-39AB-89D2-0AC73FFC2F35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Collecte des métriques (port)</a:t>
              </a:r>
            </a:p>
          </p:txBody>
        </p:sp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9F8182FC-306C-D9B7-1CBB-EF328A223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AF80E9F-B7B5-AA19-D71F-B03BF28D21BA}"/>
              </a:ext>
            </a:extLst>
          </p:cNvPr>
          <p:cNvGrpSpPr/>
          <p:nvPr/>
        </p:nvGrpSpPr>
        <p:grpSpPr>
          <a:xfrm>
            <a:off x="369428" y="4614669"/>
            <a:ext cx="6983872" cy="494732"/>
            <a:chOff x="2045828" y="4536589"/>
            <a:chExt cx="6983872" cy="494732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109E7ED-F8F7-247A-DE38-82E48E0F6FF6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Surveillance</a:t>
              </a:r>
            </a:p>
          </p:txBody>
        </p:sp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5EF9434E-0271-82E4-616C-833C308DD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2AB0A69C-EC83-F9BE-EA1F-2C69F2D0C9A4}"/>
              </a:ext>
            </a:extLst>
          </p:cNvPr>
          <p:cNvGrpSpPr/>
          <p:nvPr/>
        </p:nvGrpSpPr>
        <p:grpSpPr>
          <a:xfrm>
            <a:off x="369428" y="5340233"/>
            <a:ext cx="6983872" cy="494732"/>
            <a:chOff x="2045828" y="5262153"/>
            <a:chExt cx="6983872" cy="494732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17048007-81D6-4A9C-FEBF-09503BC21CD1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Disponibilité</a:t>
              </a:r>
            </a:p>
          </p:txBody>
        </p:sp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599F8DD-3287-8D17-F58C-83CDD2AC4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D7854B6A-4E36-DB0A-DE15-00FE2645FAE3}"/>
              </a:ext>
            </a:extLst>
          </p:cNvPr>
          <p:cNvSpPr txBox="1"/>
          <p:nvPr/>
        </p:nvSpPr>
        <p:spPr>
          <a:xfrm>
            <a:off x="-3070487" y="85733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Service et son utilité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CEF9793-2187-CD06-12A7-A13AB3EF7C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9698" y="380441"/>
            <a:ext cx="3616439" cy="179433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D9E7363-4A7E-BDE3-4598-8EAAEDF5F2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26" y="817797"/>
            <a:ext cx="8425679" cy="767110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08675A3C-8690-2CE3-0EF8-09AF4B29DA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793" y="2999689"/>
            <a:ext cx="5358543" cy="3107684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26BAD4-47F2-A2E8-912A-28203DDB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415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DABA3AB-B8B4-0404-AC67-240865D7A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D941FB-12BD-6F86-0FAA-E037563D82FF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359025" y="-882650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8E8682DB-BC45-1521-9FBE-F33FA605DD93}"/>
              </a:ext>
            </a:extLst>
          </p:cNvPr>
          <p:cNvSpPr txBox="1"/>
          <p:nvPr/>
        </p:nvSpPr>
        <p:spPr>
          <a:xfrm>
            <a:off x="660311" y="206764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ln w="25400">
                  <a:noFill/>
                </a:ln>
                <a:latin typeface="Bahnschrift SemiBold" panose="020B0502040204020203" pitchFamily="34" charset="0"/>
              </a:rPr>
              <a:t>Grafana</a:t>
            </a:r>
            <a:endParaRPr lang="fr-FR" sz="3600" dirty="0">
              <a:ln w="25400">
                <a:noFill/>
              </a:ln>
              <a:latin typeface="Bahnschrift SemiBold" panose="020B0502040204020203" pitchFamily="34" charset="0"/>
            </a:endParaRP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DAD4EE8C-2C53-CC63-1CD8-782AA440B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71" y="1085259"/>
            <a:ext cx="11906520" cy="5907536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3639E18E-5608-B693-B381-E7E3C5F79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8830" y="646527"/>
            <a:ext cx="2973377" cy="302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98B38264-EC50-9B9C-65BC-6F8BAA0AB6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599" y="684671"/>
            <a:ext cx="8425679" cy="7671107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A7B01C09-99D4-D8AF-81FE-CDABD06B29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065" y="2841976"/>
            <a:ext cx="5376745" cy="3151377"/>
          </a:xfrm>
          <a:prstGeom prst="rect">
            <a:avLst/>
          </a:prstGeom>
        </p:spPr>
      </p:pic>
      <p:grpSp>
        <p:nvGrpSpPr>
          <p:cNvPr id="84" name="Groupe 83">
            <a:extLst>
              <a:ext uri="{FF2B5EF4-FFF2-40B4-BE49-F238E27FC236}">
                <a16:creationId xmlns:a16="http://schemas.microsoft.com/office/drawing/2014/main" id="{DB45A1A7-1F66-42EE-0F30-D52A0474DE0F}"/>
              </a:ext>
            </a:extLst>
          </p:cNvPr>
          <p:cNvGrpSpPr/>
          <p:nvPr/>
        </p:nvGrpSpPr>
        <p:grpSpPr>
          <a:xfrm>
            <a:off x="757549" y="8140507"/>
            <a:ext cx="6983872" cy="494732"/>
            <a:chOff x="2045828" y="3080353"/>
            <a:chExt cx="6983872" cy="494732"/>
          </a:xfrm>
        </p:grpSpPr>
        <p:pic>
          <p:nvPicPr>
            <p:cNvPr id="85" name="Graphique 84">
              <a:extLst>
                <a:ext uri="{FF2B5EF4-FFF2-40B4-BE49-F238E27FC236}">
                  <a16:creationId xmlns:a16="http://schemas.microsoft.com/office/drawing/2014/main" id="{C23B5806-71F8-A596-1BE6-1A968A472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86" name="ZoneTexte 85">
              <a:extLst>
                <a:ext uri="{FF2B5EF4-FFF2-40B4-BE49-F238E27FC236}">
                  <a16:creationId xmlns:a16="http://schemas.microsoft.com/office/drawing/2014/main" id="{47A58579-BDDB-E8E1-CB77-BA047AD8A8AE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Monitoring des données</a:t>
              </a:r>
            </a:p>
          </p:txBody>
        </p:sp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99C1D502-5D81-C95D-10EA-C14AAB6B6328}"/>
              </a:ext>
            </a:extLst>
          </p:cNvPr>
          <p:cNvGrpSpPr/>
          <p:nvPr/>
        </p:nvGrpSpPr>
        <p:grpSpPr>
          <a:xfrm>
            <a:off x="757549" y="8871179"/>
            <a:ext cx="9588832" cy="494732"/>
            <a:chOff x="2045828" y="3811025"/>
            <a:chExt cx="9588832" cy="494732"/>
          </a:xfrm>
        </p:grpSpPr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CBFC78CB-6ABE-4AD4-38D6-F73BF9986207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Tableaux de bords personnalisés</a:t>
              </a:r>
            </a:p>
          </p:txBody>
        </p:sp>
        <p:pic>
          <p:nvPicPr>
            <p:cNvPr id="89" name="Graphique 88">
              <a:extLst>
                <a:ext uri="{FF2B5EF4-FFF2-40B4-BE49-F238E27FC236}">
                  <a16:creationId xmlns:a16="http://schemas.microsoft.com/office/drawing/2014/main" id="{853459F8-7FC8-E886-C645-ADC2A6B99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BE7BA3EC-E3C9-74DE-B10A-25E0AB98B00E}"/>
              </a:ext>
            </a:extLst>
          </p:cNvPr>
          <p:cNvGrpSpPr/>
          <p:nvPr/>
        </p:nvGrpSpPr>
        <p:grpSpPr>
          <a:xfrm>
            <a:off x="757549" y="9596743"/>
            <a:ext cx="6983872" cy="494732"/>
            <a:chOff x="2045828" y="4536589"/>
            <a:chExt cx="6983872" cy="494732"/>
          </a:xfrm>
        </p:grpSpPr>
        <p:sp>
          <p:nvSpPr>
            <p:cNvPr id="91" name="ZoneTexte 90">
              <a:extLst>
                <a:ext uri="{FF2B5EF4-FFF2-40B4-BE49-F238E27FC236}">
                  <a16:creationId xmlns:a16="http://schemas.microsoft.com/office/drawing/2014/main" id="{1F1ACE96-2BDC-E53B-6DE1-28A5F0E43509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Flexibilité</a:t>
              </a:r>
            </a:p>
          </p:txBody>
        </p:sp>
        <p:pic>
          <p:nvPicPr>
            <p:cNvPr id="92" name="Graphique 91">
              <a:extLst>
                <a:ext uri="{FF2B5EF4-FFF2-40B4-BE49-F238E27FC236}">
                  <a16:creationId xmlns:a16="http://schemas.microsoft.com/office/drawing/2014/main" id="{6DFBBAE2-7637-1314-0446-670290960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32B26417-DE36-099C-D645-15B5E87C935E}"/>
              </a:ext>
            </a:extLst>
          </p:cNvPr>
          <p:cNvGrpSpPr/>
          <p:nvPr/>
        </p:nvGrpSpPr>
        <p:grpSpPr>
          <a:xfrm>
            <a:off x="757549" y="10322307"/>
            <a:ext cx="6983872" cy="494732"/>
            <a:chOff x="2045828" y="5262153"/>
            <a:chExt cx="6983872" cy="494732"/>
          </a:xfrm>
        </p:grpSpPr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5BC4CDEB-ACAD-022F-203E-1A48E2F96754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Interface intuitive</a:t>
              </a:r>
            </a:p>
          </p:txBody>
        </p:sp>
        <p:pic>
          <p:nvPicPr>
            <p:cNvPr id="95" name="Graphique 94">
              <a:extLst>
                <a:ext uri="{FF2B5EF4-FFF2-40B4-BE49-F238E27FC236}">
                  <a16:creationId xmlns:a16="http://schemas.microsoft.com/office/drawing/2014/main" id="{0E93E709-23E5-23C5-8A1B-188D83A5E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4E2D70-92CA-FD2B-2A6B-FC097659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24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0A29429-6F2A-B2BF-C3F4-D5CDBCB1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B22D7D-0715-CC7C-E678-BDE57D05180E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287455" y="-1038393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32A9CA3B-3781-7031-D338-99A376877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6979" y="5834965"/>
            <a:ext cx="2384108" cy="211274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0F764962-DF57-070D-D453-75DB31368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90994" y="745397"/>
            <a:ext cx="3107976" cy="155398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F6DE9BF-9406-CC8A-58B8-12E9B44E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543" y="920731"/>
            <a:ext cx="1431299" cy="145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rometheus : Utilisation de Node Exporter">
            <a:extLst>
              <a:ext uri="{FF2B5EF4-FFF2-40B4-BE49-F238E27FC236}">
                <a16:creationId xmlns:a16="http://schemas.microsoft.com/office/drawing/2014/main" id="{8F814F2F-B9E3-1FB4-C1A8-861D30B50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2310" y="-2304329"/>
            <a:ext cx="1582854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27A3CAC-34E6-FB80-A1FA-F1B4456C3657}"/>
              </a:ext>
            </a:extLst>
          </p:cNvPr>
          <p:cNvSpPr txBox="1"/>
          <p:nvPr/>
        </p:nvSpPr>
        <p:spPr>
          <a:xfrm>
            <a:off x="-2816356" y="-1562777"/>
            <a:ext cx="398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ahnschrift" panose="020B0502040204020203" pitchFamily="34" charset="0"/>
              </a:rPr>
              <a:t>Node Exporter</a:t>
            </a:r>
          </a:p>
        </p:txBody>
      </p:sp>
      <p:pic>
        <p:nvPicPr>
          <p:cNvPr id="12" name="Picture 2" descr="Heimdall Application Dashboard">
            <a:extLst>
              <a:ext uri="{FF2B5EF4-FFF2-40B4-BE49-F238E27FC236}">
                <a16:creationId xmlns:a16="http://schemas.microsoft.com/office/drawing/2014/main" id="{EE86E9E1-F217-AA1A-D37D-4123AD808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5483" y="-3026762"/>
            <a:ext cx="2891223" cy="289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A3687AAC-6860-2C44-8437-5B623B0B2320}"/>
              </a:ext>
            </a:extLst>
          </p:cNvPr>
          <p:cNvGrpSpPr/>
          <p:nvPr/>
        </p:nvGrpSpPr>
        <p:grpSpPr>
          <a:xfrm>
            <a:off x="496428" y="3159405"/>
            <a:ext cx="6983872" cy="494732"/>
            <a:chOff x="2045828" y="3080353"/>
            <a:chExt cx="6983872" cy="494732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BDF8F472-BC67-1F76-C941-7AA870164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1AF07BD-8B52-FC4A-78E2-F5EBD6CF5856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Monitoring des données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A72ED86B-1301-25B5-B062-0E141EF57836}"/>
              </a:ext>
            </a:extLst>
          </p:cNvPr>
          <p:cNvGrpSpPr/>
          <p:nvPr/>
        </p:nvGrpSpPr>
        <p:grpSpPr>
          <a:xfrm>
            <a:off x="496428" y="3890077"/>
            <a:ext cx="9588832" cy="494732"/>
            <a:chOff x="2045828" y="3811025"/>
            <a:chExt cx="9588832" cy="494732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C045F7C2-339F-FAF2-5DAB-8E727A5940FE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Tableaux de bords personnalisés</a:t>
              </a:r>
            </a:p>
          </p:txBody>
        </p:sp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0F1E2EFA-EB80-0C1E-EB2B-650EBFA20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18C0634A-4044-E8E1-5644-EB66B7927DDF}"/>
              </a:ext>
            </a:extLst>
          </p:cNvPr>
          <p:cNvGrpSpPr/>
          <p:nvPr/>
        </p:nvGrpSpPr>
        <p:grpSpPr>
          <a:xfrm>
            <a:off x="496428" y="4615641"/>
            <a:ext cx="6983872" cy="494732"/>
            <a:chOff x="2045828" y="4536589"/>
            <a:chExt cx="6983872" cy="494732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EAFDB1F-B2F4-B72E-8409-143155256D7E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Flexibilité</a:t>
              </a:r>
            </a:p>
          </p:txBody>
        </p:sp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5B0BE3CB-7871-840A-7B18-431912A14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C728A1A0-04F4-EA5D-1D43-49BDC40CD8D4}"/>
              </a:ext>
            </a:extLst>
          </p:cNvPr>
          <p:cNvGrpSpPr/>
          <p:nvPr/>
        </p:nvGrpSpPr>
        <p:grpSpPr>
          <a:xfrm>
            <a:off x="496428" y="5341205"/>
            <a:ext cx="6983872" cy="494732"/>
            <a:chOff x="2045828" y="5262153"/>
            <a:chExt cx="6983872" cy="494732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68771666-A0A6-74FF-27BA-E0B4ED7BD6A1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Interface intuitive</a:t>
              </a:r>
            </a:p>
          </p:txBody>
        </p:sp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7DFEAA80-1D1A-3D95-8BEE-E0E61888C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58FBE7AA-A599-E4EA-AF26-AFE1C8BAE1A4}"/>
              </a:ext>
            </a:extLst>
          </p:cNvPr>
          <p:cNvSpPr txBox="1"/>
          <p:nvPr/>
        </p:nvSpPr>
        <p:spPr>
          <a:xfrm>
            <a:off x="-3070487" y="85733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Service et son utilité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3FEA38F-C561-EAD6-9269-E8841DB2B8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69698" y="380442"/>
            <a:ext cx="3616439" cy="1794331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4F07827C-BF94-190B-4013-94560F9DEB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26" y="817797"/>
            <a:ext cx="8425679" cy="767110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720497F1-475F-3320-C4B0-6C2700B139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055" y="2942781"/>
            <a:ext cx="5376745" cy="3151377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6302A520-6F0C-F97B-45DF-BA7A4BF8B4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8963" y="7694549"/>
            <a:ext cx="11906520" cy="5907536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13939B-3B03-BA04-7C38-96FAD386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80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DABA3AB-B8B4-0404-AC67-240865D7A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D941FB-12BD-6F86-0FAA-E037563D82FF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359025" y="-882650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325647" y="1860627"/>
              <a:ext cx="4759749" cy="26187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Monitoring – </a:t>
              </a:r>
              <a:r>
                <a:rPr lang="fr-FR" sz="3600" dirty="0" err="1">
                  <a:ln w="25400">
                    <a:noFill/>
                  </a:ln>
                  <a:latin typeface="Bahnschrift SemiBold" panose="020B0502040204020203" pitchFamily="34" charset="0"/>
                </a:rPr>
                <a:t>Cadvisor</a:t>
              </a:r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 &amp; Node Exporter</a:t>
              </a:r>
            </a:p>
          </p:txBody>
        </p:sp>
      </p:grp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32" name="Picture 2" descr="Heimdall Application Dashboard">
            <a:extLst>
              <a:ext uri="{FF2B5EF4-FFF2-40B4-BE49-F238E27FC236}">
                <a16:creationId xmlns:a16="http://schemas.microsoft.com/office/drawing/2014/main" id="{BC97EFD7-8157-C5EE-E28E-6CB7281BE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332" y="378719"/>
            <a:ext cx="2891223" cy="289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e 57">
            <a:extLst>
              <a:ext uri="{FF2B5EF4-FFF2-40B4-BE49-F238E27FC236}">
                <a16:creationId xmlns:a16="http://schemas.microsoft.com/office/drawing/2014/main" id="{8B71C76F-3306-A38B-5D59-8C11FFEDB11A}"/>
              </a:ext>
            </a:extLst>
          </p:cNvPr>
          <p:cNvGrpSpPr/>
          <p:nvPr/>
        </p:nvGrpSpPr>
        <p:grpSpPr>
          <a:xfrm>
            <a:off x="371364" y="9617271"/>
            <a:ext cx="6687570" cy="494732"/>
            <a:chOff x="2045828" y="3080353"/>
            <a:chExt cx="6687570" cy="494732"/>
          </a:xfrm>
        </p:grpSpPr>
        <p:pic>
          <p:nvPicPr>
            <p:cNvPr id="59" name="Graphique 58">
              <a:extLst>
                <a:ext uri="{FF2B5EF4-FFF2-40B4-BE49-F238E27FC236}">
                  <a16:creationId xmlns:a16="http://schemas.microsoft.com/office/drawing/2014/main" id="{47F2290E-0996-501C-55F3-B5D558EE3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33FAEE81-947C-9FF0-136E-0085D9F4FC02}"/>
                </a:ext>
              </a:extLst>
            </p:cNvPr>
            <p:cNvSpPr txBox="1"/>
            <p:nvPr/>
          </p:nvSpPr>
          <p:spPr>
            <a:xfrm>
              <a:off x="2573898" y="3115102"/>
              <a:ext cx="61595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Collecteur de métriques (CPU, RAM…)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7679B5B9-D265-9CF7-C603-E0A995E3E27C}"/>
              </a:ext>
            </a:extLst>
          </p:cNvPr>
          <p:cNvGrpSpPr/>
          <p:nvPr/>
        </p:nvGrpSpPr>
        <p:grpSpPr>
          <a:xfrm>
            <a:off x="371364" y="10347943"/>
            <a:ext cx="9292530" cy="494732"/>
            <a:chOff x="2045828" y="3811025"/>
            <a:chExt cx="9292530" cy="494732"/>
          </a:xfrm>
        </p:grpSpPr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8319B4E4-DD29-60D1-3E1F-A9199CF0E07D}"/>
                </a:ext>
              </a:extLst>
            </p:cNvPr>
            <p:cNvSpPr txBox="1"/>
            <p:nvPr/>
          </p:nvSpPr>
          <p:spPr>
            <a:xfrm>
              <a:off x="2573898" y="3850280"/>
              <a:ext cx="87644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Fonctionne avec </a:t>
              </a:r>
              <a:r>
                <a:rPr lang="fr-FR" sz="2200" dirty="0" err="1">
                  <a:latin typeface="Arial" panose="020B0604020202020204" pitchFamily="34" charset="0"/>
                  <a:cs typeface="Arial" panose="020B0604020202020204" pitchFamily="34" charset="0"/>
                </a:rPr>
                <a:t>Prometheus</a:t>
              </a:r>
              <a:endParaRPr lang="fr-FR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3" name="Graphique 62">
              <a:extLst>
                <a:ext uri="{FF2B5EF4-FFF2-40B4-BE49-F238E27FC236}">
                  <a16:creationId xmlns:a16="http://schemas.microsoft.com/office/drawing/2014/main" id="{F7025D8A-FE66-6B57-C471-56E7294FB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F6B211EA-457C-AFB0-7359-58BB31511E10}"/>
              </a:ext>
            </a:extLst>
          </p:cNvPr>
          <p:cNvGrpSpPr/>
          <p:nvPr/>
        </p:nvGrpSpPr>
        <p:grpSpPr>
          <a:xfrm>
            <a:off x="371364" y="11073507"/>
            <a:ext cx="6687570" cy="494732"/>
            <a:chOff x="2045828" y="4536589"/>
            <a:chExt cx="6687570" cy="494732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5596B40B-5A19-46FB-B76A-EC3117F7E8A9}"/>
                </a:ext>
              </a:extLst>
            </p:cNvPr>
            <p:cNvSpPr txBox="1"/>
            <p:nvPr/>
          </p:nvSpPr>
          <p:spPr>
            <a:xfrm>
              <a:off x="2573898" y="4580952"/>
              <a:ext cx="61595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Linux (Windows)</a:t>
              </a:r>
            </a:p>
          </p:txBody>
        </p:sp>
        <p:pic>
          <p:nvPicPr>
            <p:cNvPr id="66" name="Graphique 65">
              <a:extLst>
                <a:ext uri="{FF2B5EF4-FFF2-40B4-BE49-F238E27FC236}">
                  <a16:creationId xmlns:a16="http://schemas.microsoft.com/office/drawing/2014/main" id="{2B254DFD-7453-0D07-7E00-13F1450F9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20D67C3D-90D0-34AF-EB8D-43879A8F25CA}"/>
              </a:ext>
            </a:extLst>
          </p:cNvPr>
          <p:cNvGrpSpPr/>
          <p:nvPr/>
        </p:nvGrpSpPr>
        <p:grpSpPr>
          <a:xfrm>
            <a:off x="371364" y="11799071"/>
            <a:ext cx="6687570" cy="494732"/>
            <a:chOff x="2045828" y="5262153"/>
            <a:chExt cx="6687570" cy="494732"/>
          </a:xfrm>
        </p:grpSpPr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1F97CFC4-78C2-D40A-C32E-86F16033443A}"/>
                </a:ext>
              </a:extLst>
            </p:cNvPr>
            <p:cNvSpPr txBox="1"/>
            <p:nvPr/>
          </p:nvSpPr>
          <p:spPr>
            <a:xfrm>
              <a:off x="2573898" y="5308277"/>
              <a:ext cx="61595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Expose les données sur le port</a:t>
              </a:r>
            </a:p>
          </p:txBody>
        </p:sp>
        <p:pic>
          <p:nvPicPr>
            <p:cNvPr id="69" name="Graphique 68">
              <a:extLst>
                <a:ext uri="{FF2B5EF4-FFF2-40B4-BE49-F238E27FC236}">
                  <a16:creationId xmlns:a16="http://schemas.microsoft.com/office/drawing/2014/main" id="{06C77957-7803-E6B9-F034-3DC14353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C0A0773C-CA89-8505-68AA-54730868B0EE}"/>
              </a:ext>
            </a:extLst>
          </p:cNvPr>
          <p:cNvGrpSpPr/>
          <p:nvPr/>
        </p:nvGrpSpPr>
        <p:grpSpPr>
          <a:xfrm>
            <a:off x="6265944" y="9656044"/>
            <a:ext cx="6738944" cy="494732"/>
            <a:chOff x="2045828" y="3080353"/>
            <a:chExt cx="6738944" cy="494732"/>
          </a:xfrm>
        </p:grpSpPr>
        <p:pic>
          <p:nvPicPr>
            <p:cNvPr id="71" name="Graphique 70">
              <a:extLst>
                <a:ext uri="{FF2B5EF4-FFF2-40B4-BE49-F238E27FC236}">
                  <a16:creationId xmlns:a16="http://schemas.microsoft.com/office/drawing/2014/main" id="{A543C059-4F6F-3EA7-B586-A8C603C8E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5117D31E-D897-C8CF-A344-49A3A33BBA4E}"/>
                </a:ext>
              </a:extLst>
            </p:cNvPr>
            <p:cNvSpPr txBox="1"/>
            <p:nvPr/>
          </p:nvSpPr>
          <p:spPr>
            <a:xfrm>
              <a:off x="2625272" y="3107459"/>
              <a:ext cx="61595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Collecte les métriques des conteneurs</a:t>
              </a:r>
            </a:p>
          </p:txBody>
        </p: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9306C842-02A1-FFC5-8690-4DD3286D9635}"/>
              </a:ext>
            </a:extLst>
          </p:cNvPr>
          <p:cNvGrpSpPr/>
          <p:nvPr/>
        </p:nvGrpSpPr>
        <p:grpSpPr>
          <a:xfrm>
            <a:off x="6265944" y="10386716"/>
            <a:ext cx="9343904" cy="494732"/>
            <a:chOff x="2045828" y="3811025"/>
            <a:chExt cx="9343904" cy="494732"/>
          </a:xfrm>
        </p:grpSpPr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C45DCE5F-418B-09C5-096E-AF6390ECDBDC}"/>
                </a:ext>
              </a:extLst>
            </p:cNvPr>
            <p:cNvSpPr txBox="1"/>
            <p:nvPr/>
          </p:nvSpPr>
          <p:spPr>
            <a:xfrm>
              <a:off x="2625272" y="3842947"/>
              <a:ext cx="87644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Lié à Docker</a:t>
              </a:r>
            </a:p>
          </p:txBody>
        </p:sp>
        <p:pic>
          <p:nvPicPr>
            <p:cNvPr id="75" name="Graphique 74">
              <a:extLst>
                <a:ext uri="{FF2B5EF4-FFF2-40B4-BE49-F238E27FC236}">
                  <a16:creationId xmlns:a16="http://schemas.microsoft.com/office/drawing/2014/main" id="{A88F163B-A2C6-9112-6777-5D378ECFE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BCDFF800-FAE0-BE40-69BC-E42958DD6AD2}"/>
              </a:ext>
            </a:extLst>
          </p:cNvPr>
          <p:cNvGrpSpPr/>
          <p:nvPr/>
        </p:nvGrpSpPr>
        <p:grpSpPr>
          <a:xfrm>
            <a:off x="6265944" y="11112280"/>
            <a:ext cx="6737871" cy="494732"/>
            <a:chOff x="2045828" y="4536589"/>
            <a:chExt cx="6737871" cy="494732"/>
          </a:xfrm>
        </p:grpSpPr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DD1F02ED-7E86-5A1E-EB74-0931A0DD9688}"/>
                </a:ext>
              </a:extLst>
            </p:cNvPr>
            <p:cNvSpPr txBox="1"/>
            <p:nvPr/>
          </p:nvSpPr>
          <p:spPr>
            <a:xfrm>
              <a:off x="2624199" y="4575606"/>
              <a:ext cx="61595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Linux</a:t>
              </a:r>
            </a:p>
          </p:txBody>
        </p:sp>
        <p:pic>
          <p:nvPicPr>
            <p:cNvPr id="78" name="Graphique 77">
              <a:extLst>
                <a:ext uri="{FF2B5EF4-FFF2-40B4-BE49-F238E27FC236}">
                  <a16:creationId xmlns:a16="http://schemas.microsoft.com/office/drawing/2014/main" id="{B05546E4-6F41-E61E-6EA3-971732A20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ED3B0029-0C88-7733-8A89-744988245983}"/>
              </a:ext>
            </a:extLst>
          </p:cNvPr>
          <p:cNvGrpSpPr/>
          <p:nvPr/>
        </p:nvGrpSpPr>
        <p:grpSpPr>
          <a:xfrm>
            <a:off x="6265944" y="11837844"/>
            <a:ext cx="6737871" cy="494732"/>
            <a:chOff x="2045828" y="5262153"/>
            <a:chExt cx="6737871" cy="494732"/>
          </a:xfrm>
        </p:grpSpPr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D32B746E-CFFD-025C-DCED-22E440735A67}"/>
                </a:ext>
              </a:extLst>
            </p:cNvPr>
            <p:cNvSpPr txBox="1"/>
            <p:nvPr/>
          </p:nvSpPr>
          <p:spPr>
            <a:xfrm>
              <a:off x="2624199" y="5294075"/>
              <a:ext cx="61595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Expose les données sur le port</a:t>
              </a:r>
            </a:p>
          </p:txBody>
        </p:sp>
        <p:pic>
          <p:nvPicPr>
            <p:cNvPr id="81" name="Graphique 80">
              <a:extLst>
                <a:ext uri="{FF2B5EF4-FFF2-40B4-BE49-F238E27FC236}">
                  <a16:creationId xmlns:a16="http://schemas.microsoft.com/office/drawing/2014/main" id="{728614BE-6D8C-63A5-A496-54946A874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pic>
        <p:nvPicPr>
          <p:cNvPr id="100" name="Image 99">
            <a:extLst>
              <a:ext uri="{FF2B5EF4-FFF2-40B4-BE49-F238E27FC236}">
                <a16:creationId xmlns:a16="http://schemas.microsoft.com/office/drawing/2014/main" id="{0AC80814-3391-2FF1-0765-EE76708C75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071" y="1084632"/>
            <a:ext cx="11906520" cy="5907536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FD63771-29F2-EA6C-BC5B-A6090F84E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27</a:t>
            </a:fld>
            <a:endParaRPr lang="fr-FR"/>
          </a:p>
        </p:txBody>
      </p:sp>
      <p:pic>
        <p:nvPicPr>
          <p:cNvPr id="10" name="Picture 4" descr="Prometheus : Utilisation de Node Exporter">
            <a:extLst>
              <a:ext uri="{FF2B5EF4-FFF2-40B4-BE49-F238E27FC236}">
                <a16:creationId xmlns:a16="http://schemas.microsoft.com/office/drawing/2014/main" id="{20721687-B3B8-D84E-F6D7-F37F0B541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7413" y="1305351"/>
            <a:ext cx="1582854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783071C-FED5-EE7F-F6FD-D5642DD2B6AA}"/>
              </a:ext>
            </a:extLst>
          </p:cNvPr>
          <p:cNvSpPr txBox="1"/>
          <p:nvPr/>
        </p:nvSpPr>
        <p:spPr>
          <a:xfrm>
            <a:off x="-4441459" y="2046903"/>
            <a:ext cx="398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ahnschrift" panose="020B0502040204020203" pitchFamily="34" charset="0"/>
              </a:rPr>
              <a:t>Node Exporter</a:t>
            </a:r>
          </a:p>
        </p:txBody>
      </p:sp>
    </p:spTree>
    <p:extLst>
      <p:ext uri="{BB962C8B-B14F-4D97-AF65-F5344CB8AC3E}">
        <p14:creationId xmlns:p14="http://schemas.microsoft.com/office/powerpoint/2010/main" val="1738886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FF5A625-94B8-415B-ABF9-459003776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D4523F-BE47-3BB9-EDF7-202EE7917FD3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540453" y="-964604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397042" y="1883885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Métriques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32A9CA3B-3781-7031-D338-99A376877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6979" y="5834965"/>
            <a:ext cx="2384108" cy="211274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7170" name="Picture 2" descr="Heimdall Application Dashboard">
            <a:extLst>
              <a:ext uri="{FF2B5EF4-FFF2-40B4-BE49-F238E27FC236}">
                <a16:creationId xmlns:a16="http://schemas.microsoft.com/office/drawing/2014/main" id="{0D0E0E87-37FA-EDA6-2DFC-B4AC3DF54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806" y="279860"/>
            <a:ext cx="2891223" cy="289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rometheus : Utilisation de Node Exporter">
            <a:extLst>
              <a:ext uri="{FF2B5EF4-FFF2-40B4-BE49-F238E27FC236}">
                <a16:creationId xmlns:a16="http://schemas.microsoft.com/office/drawing/2014/main" id="{5FDECE78-4783-35F2-A873-AFEE55B6D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05" y="1019601"/>
            <a:ext cx="1582854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4C305E9-3531-5B45-08D9-24B2AB669B66}"/>
              </a:ext>
            </a:extLst>
          </p:cNvPr>
          <p:cNvSpPr txBox="1"/>
          <p:nvPr/>
        </p:nvSpPr>
        <p:spPr>
          <a:xfrm>
            <a:off x="1372359" y="1761153"/>
            <a:ext cx="398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ahnschrift" panose="020B0502040204020203" pitchFamily="34" charset="0"/>
              </a:rPr>
              <a:t>Node Exporter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E40D7EE-2EEB-6F3E-4258-4C5FED8227B6}"/>
              </a:ext>
            </a:extLst>
          </p:cNvPr>
          <p:cNvGrpSpPr/>
          <p:nvPr/>
        </p:nvGrpSpPr>
        <p:grpSpPr>
          <a:xfrm>
            <a:off x="534528" y="3043463"/>
            <a:ext cx="6687570" cy="494732"/>
            <a:chOff x="2045828" y="3080353"/>
            <a:chExt cx="6687570" cy="494732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3DC33540-FA4D-C8CC-EFD8-CF45A403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047C221C-DBCB-0C36-BC79-9A74CEBDE87A}"/>
                </a:ext>
              </a:extLst>
            </p:cNvPr>
            <p:cNvSpPr txBox="1"/>
            <p:nvPr/>
          </p:nvSpPr>
          <p:spPr>
            <a:xfrm>
              <a:off x="2573898" y="3115102"/>
              <a:ext cx="61595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Collecteur de métriques (CPU, RAM…)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27F8573-2384-14AA-AC3A-2CDBBADCA78F}"/>
              </a:ext>
            </a:extLst>
          </p:cNvPr>
          <p:cNvGrpSpPr/>
          <p:nvPr/>
        </p:nvGrpSpPr>
        <p:grpSpPr>
          <a:xfrm>
            <a:off x="534528" y="3774135"/>
            <a:ext cx="9292530" cy="494732"/>
            <a:chOff x="2045828" y="3811025"/>
            <a:chExt cx="9292530" cy="494732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4A15BD01-1E7D-342F-50FA-566CFFC0C1C1}"/>
                </a:ext>
              </a:extLst>
            </p:cNvPr>
            <p:cNvSpPr txBox="1"/>
            <p:nvPr/>
          </p:nvSpPr>
          <p:spPr>
            <a:xfrm>
              <a:off x="2573898" y="3850280"/>
              <a:ext cx="87644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Fonctionne avec </a:t>
              </a:r>
              <a:r>
                <a:rPr lang="fr-FR" sz="2200" dirty="0" err="1">
                  <a:latin typeface="Arial" panose="020B0604020202020204" pitchFamily="34" charset="0"/>
                  <a:cs typeface="Arial" panose="020B0604020202020204" pitchFamily="34" charset="0"/>
                </a:rPr>
                <a:t>Prometheus</a:t>
              </a:r>
              <a:endParaRPr lang="fr-FR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6464EA9C-96D7-48D7-2A70-56FCF9605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F6C4CBA-6EF1-3268-41B1-479BA977C8FC}"/>
              </a:ext>
            </a:extLst>
          </p:cNvPr>
          <p:cNvGrpSpPr/>
          <p:nvPr/>
        </p:nvGrpSpPr>
        <p:grpSpPr>
          <a:xfrm>
            <a:off x="534528" y="4499699"/>
            <a:ext cx="6687570" cy="494732"/>
            <a:chOff x="2045828" y="4536589"/>
            <a:chExt cx="6687570" cy="494732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4FA6D1B6-19CC-80AF-FFF7-D63659C4788F}"/>
                </a:ext>
              </a:extLst>
            </p:cNvPr>
            <p:cNvSpPr txBox="1"/>
            <p:nvPr/>
          </p:nvSpPr>
          <p:spPr>
            <a:xfrm>
              <a:off x="2573898" y="4580952"/>
              <a:ext cx="61595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Linux (Windows)</a:t>
              </a: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BB5E9B9D-5957-C41A-FA8A-EF3B8B183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28F5CDA-F87F-0ADD-A880-70012F8F2043}"/>
              </a:ext>
            </a:extLst>
          </p:cNvPr>
          <p:cNvGrpSpPr/>
          <p:nvPr/>
        </p:nvGrpSpPr>
        <p:grpSpPr>
          <a:xfrm>
            <a:off x="534528" y="5225263"/>
            <a:ext cx="6687570" cy="494732"/>
            <a:chOff x="2045828" y="5262153"/>
            <a:chExt cx="6687570" cy="494732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197A67C4-4046-9056-AD7E-DC89B98B513D}"/>
                </a:ext>
              </a:extLst>
            </p:cNvPr>
            <p:cNvSpPr txBox="1"/>
            <p:nvPr/>
          </p:nvSpPr>
          <p:spPr>
            <a:xfrm>
              <a:off x="2573898" y="5308277"/>
              <a:ext cx="61595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Expose les données sur le port</a:t>
              </a:r>
            </a:p>
          </p:txBody>
        </p:sp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3C38CF7B-DD01-791A-46C3-04021061C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82B64AA0-F652-B6DE-2ABB-1485B27CAB0F}"/>
              </a:ext>
            </a:extLst>
          </p:cNvPr>
          <p:cNvGrpSpPr/>
          <p:nvPr/>
        </p:nvGrpSpPr>
        <p:grpSpPr>
          <a:xfrm>
            <a:off x="6429108" y="3082236"/>
            <a:ext cx="6738944" cy="494732"/>
            <a:chOff x="2045828" y="3080353"/>
            <a:chExt cx="6738944" cy="494732"/>
          </a:xfrm>
        </p:grpSpPr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75B555DF-06CC-2A22-D7EC-2204BE3F8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BFFCFDFA-4117-3D18-E007-78554E9A764C}"/>
                </a:ext>
              </a:extLst>
            </p:cNvPr>
            <p:cNvSpPr txBox="1"/>
            <p:nvPr/>
          </p:nvSpPr>
          <p:spPr>
            <a:xfrm>
              <a:off x="2625272" y="3107459"/>
              <a:ext cx="61595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Collecte les métriques des conteneurs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31195BB9-4B0E-FF56-684C-44A8EE41A8E2}"/>
              </a:ext>
            </a:extLst>
          </p:cNvPr>
          <p:cNvGrpSpPr/>
          <p:nvPr/>
        </p:nvGrpSpPr>
        <p:grpSpPr>
          <a:xfrm>
            <a:off x="6429108" y="3812908"/>
            <a:ext cx="9343904" cy="494732"/>
            <a:chOff x="2045828" y="3811025"/>
            <a:chExt cx="9343904" cy="494732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9C90F9AD-4EB7-F7F7-DEB1-6E23C492D83D}"/>
                </a:ext>
              </a:extLst>
            </p:cNvPr>
            <p:cNvSpPr txBox="1"/>
            <p:nvPr/>
          </p:nvSpPr>
          <p:spPr>
            <a:xfrm>
              <a:off x="2625272" y="3842947"/>
              <a:ext cx="87644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Lié à Docker</a:t>
              </a:r>
            </a:p>
          </p:txBody>
        </p:sp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1C2E4BE-9C81-B0B2-C439-28C9A0887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A1D12681-05A6-4740-5185-DAAEB5832A6E}"/>
              </a:ext>
            </a:extLst>
          </p:cNvPr>
          <p:cNvGrpSpPr/>
          <p:nvPr/>
        </p:nvGrpSpPr>
        <p:grpSpPr>
          <a:xfrm>
            <a:off x="6429108" y="4538472"/>
            <a:ext cx="6737871" cy="494732"/>
            <a:chOff x="2045828" y="4536589"/>
            <a:chExt cx="6737871" cy="494732"/>
          </a:xfrm>
        </p:grpSpPr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D4E225E6-21C4-5FE2-C00B-49B523354C1E}"/>
                </a:ext>
              </a:extLst>
            </p:cNvPr>
            <p:cNvSpPr txBox="1"/>
            <p:nvPr/>
          </p:nvSpPr>
          <p:spPr>
            <a:xfrm>
              <a:off x="2624199" y="4575606"/>
              <a:ext cx="61595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Linux</a:t>
              </a:r>
            </a:p>
          </p:txBody>
        </p:sp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E55A60B6-9AC7-AE0A-DD27-3D10053DB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9156CF74-CA34-C788-33ED-34DB6B5F488C}"/>
              </a:ext>
            </a:extLst>
          </p:cNvPr>
          <p:cNvGrpSpPr/>
          <p:nvPr/>
        </p:nvGrpSpPr>
        <p:grpSpPr>
          <a:xfrm>
            <a:off x="6429108" y="5264036"/>
            <a:ext cx="6737871" cy="494732"/>
            <a:chOff x="2045828" y="5262153"/>
            <a:chExt cx="6737871" cy="494732"/>
          </a:xfrm>
        </p:grpSpPr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AC7FC62-382E-21C4-CB56-620EE84A43EA}"/>
                </a:ext>
              </a:extLst>
            </p:cNvPr>
            <p:cNvSpPr txBox="1"/>
            <p:nvPr/>
          </p:nvSpPr>
          <p:spPr>
            <a:xfrm>
              <a:off x="2624199" y="5294075"/>
              <a:ext cx="61595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dirty="0">
                  <a:latin typeface="Arial" panose="020B0604020202020204" pitchFamily="34" charset="0"/>
                  <a:cs typeface="Arial" panose="020B0604020202020204" pitchFamily="34" charset="0"/>
                </a:rPr>
                <a:t>Expose les données sur le port</a:t>
              </a:r>
            </a:p>
          </p:txBody>
        </p:sp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E027E20-DCE0-701C-13F2-F625F47C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5968BEEC-A5A0-6A31-EA5E-BB4F5D9DDE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480" y="7800919"/>
            <a:ext cx="11906520" cy="5907536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C1FF5EE-5CAD-FED6-F0EE-247DAE58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4760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avec coins rognés en diagonale 1">
            <a:extLst>
              <a:ext uri="{FF2B5EF4-FFF2-40B4-BE49-F238E27FC236}">
                <a16:creationId xmlns:a16="http://schemas.microsoft.com/office/drawing/2014/main" id="{46016DBD-3E9D-105E-F2F5-C16228C76299}"/>
              </a:ext>
            </a:extLst>
          </p:cNvPr>
          <p:cNvSpPr/>
          <p:nvPr/>
        </p:nvSpPr>
        <p:spPr>
          <a:xfrm>
            <a:off x="1985962" y="1419226"/>
            <a:ext cx="8220075" cy="3857624"/>
          </a:xfrm>
          <a:prstGeom prst="snip2Diag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0FDF0D-5136-6D62-F426-3C65E35F7D4E}"/>
              </a:ext>
            </a:extLst>
          </p:cNvPr>
          <p:cNvSpPr txBox="1"/>
          <p:nvPr/>
        </p:nvSpPr>
        <p:spPr>
          <a:xfrm>
            <a:off x="2107882" y="1419226"/>
            <a:ext cx="476250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6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3A1C83-80B3-8904-8BCF-0EA0B0C9873E}"/>
              </a:ext>
            </a:extLst>
          </p:cNvPr>
          <p:cNvSpPr txBox="1"/>
          <p:nvPr/>
        </p:nvSpPr>
        <p:spPr>
          <a:xfrm>
            <a:off x="1695448" y="2575347"/>
            <a:ext cx="8408989" cy="144655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Schéma de </a:t>
            </a:r>
          </a:p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l’infrastructure</a:t>
            </a: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FD8A7BC9-D756-AC4F-A514-40A56D085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6523" y="3971097"/>
            <a:ext cx="903778" cy="110064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1BF79CD-BF28-524D-43CD-0823C7E29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212" y="7673568"/>
            <a:ext cx="7976869" cy="5519249"/>
          </a:xfrm>
          <a:prstGeom prst="rect">
            <a:avLst/>
          </a:prstGeom>
        </p:spPr>
      </p:pic>
      <p:sp>
        <p:nvSpPr>
          <p:cNvPr id="3" name="Titre 5">
            <a:extLst>
              <a:ext uri="{FF2B5EF4-FFF2-40B4-BE49-F238E27FC236}">
                <a16:creationId xmlns:a16="http://schemas.microsoft.com/office/drawing/2014/main" id="{EF9F40A5-F205-EC6B-8B6A-9407B26E28EE}"/>
              </a:ext>
            </a:extLst>
          </p:cNvPr>
          <p:cNvSpPr txBox="1">
            <a:spLocks/>
          </p:cNvSpPr>
          <p:nvPr/>
        </p:nvSpPr>
        <p:spPr>
          <a:xfrm>
            <a:off x="-3886200" y="3348038"/>
            <a:ext cx="3886200" cy="7969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Schéma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12924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2F98924-642B-CF5E-0799-A1CB9FC9A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9693CF-B2E4-CD20-82D4-471B784A4377}"/>
              </a:ext>
            </a:extLst>
          </p:cNvPr>
          <p:cNvSpPr/>
          <p:nvPr/>
        </p:nvSpPr>
        <p:spPr>
          <a:xfrm>
            <a:off x="-49005" y="-18752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75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AC71E3-5584-10D3-5E17-AC2970085743}"/>
              </a:ext>
            </a:extLst>
          </p:cNvPr>
          <p:cNvSpPr txBox="1"/>
          <p:nvPr/>
        </p:nvSpPr>
        <p:spPr>
          <a:xfrm>
            <a:off x="360555" y="-1483251"/>
            <a:ext cx="403859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SemiBold" panose="020B0502040204020203" pitchFamily="34" charset="0"/>
              </a:rPr>
              <a:t>Introduction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0BE81EB4-2098-C13B-121E-66D91833921C}"/>
              </a:ext>
            </a:extLst>
          </p:cNvPr>
          <p:cNvSpPr txBox="1">
            <a:spLocks/>
          </p:cNvSpPr>
          <p:nvPr/>
        </p:nvSpPr>
        <p:spPr>
          <a:xfrm>
            <a:off x="12696545" y="1943502"/>
            <a:ext cx="7591429" cy="17738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SzPct val="100000"/>
              <a:buFont typeface="Arial" panose="020B0604020202020204" pitchFamily="34" charset="0"/>
              <a:buChar char="-"/>
            </a:pPr>
            <a:r>
              <a:rPr lang="fr-FR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Présence de l’informatique dans plusieurs activités.  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-"/>
            </a:pPr>
            <a:r>
              <a:rPr lang="fr-FR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 informatique est un secteur en perpétuelle évolution.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-"/>
            </a:pPr>
            <a:r>
              <a:rPr lang="fr-FR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Renouvellement des entreprises </a:t>
            </a:r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→ IA et automatisation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-"/>
            </a:pPr>
            <a:r>
              <a:rPr lang="fr-FR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 : intégration, livraison, déploiement et rétroaction continue</a:t>
            </a:r>
          </a:p>
        </p:txBody>
      </p:sp>
      <p:pic>
        <p:nvPicPr>
          <p:cNvPr id="22" name="Espace réservé pour une image  9">
            <a:extLst>
              <a:ext uri="{FF2B5EF4-FFF2-40B4-BE49-F238E27FC236}">
                <a16:creationId xmlns:a16="http://schemas.microsoft.com/office/drawing/2014/main" id="{5B3014CC-056F-245F-2645-8A3C7C6323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397" b="12397"/>
          <a:stretch>
            <a:fillRect/>
          </a:stretch>
        </p:blipFill>
        <p:spPr>
          <a:xfrm>
            <a:off x="360555" y="3717392"/>
            <a:ext cx="5133990" cy="273753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6A53A9D9-328E-9E4D-F32B-C00E7E3F8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94" y="3717392"/>
            <a:ext cx="5180952" cy="2733333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55AC63E-7495-EE2D-884D-5A4ABABB3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7713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25 -0.00648 L -0.00625 0.2435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1037 L -0.19583 0.0132 C -0.23658 0.03958 -0.29778 0.05394 -0.3621 0.05394 C -0.43502 0.05394 -0.49362 0.03958 -0.53437 0.0132 L -0.73007 -0.1037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10" y="78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0DE389-7F54-3A85-AE7B-9D953F76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E6D5BA-EEDF-C2E0-F489-005F15E4A7B0}"/>
              </a:ext>
            </a:extLst>
          </p:cNvPr>
          <p:cNvSpPr/>
          <p:nvPr/>
        </p:nvSpPr>
        <p:spPr>
          <a:xfrm>
            <a:off x="-33338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193925" y="-1046262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65DB7510-C770-F196-7EAE-19A303971281}"/>
              </a:ext>
            </a:extLst>
          </p:cNvPr>
          <p:cNvSpPr txBox="1">
            <a:spLocks/>
          </p:cNvSpPr>
          <p:nvPr/>
        </p:nvSpPr>
        <p:spPr>
          <a:xfrm>
            <a:off x="-66676" y="144629"/>
            <a:ext cx="3886200" cy="7969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Schéma Infrastructure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A23A485-4046-582F-24F2-15CB4C9C5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715" y="0"/>
            <a:ext cx="8522947" cy="6828112"/>
          </a:xfrm>
          <a:prstGeom prst="rect">
            <a:avLst/>
          </a:prstGeom>
        </p:spPr>
      </p:pic>
      <p:sp>
        <p:nvSpPr>
          <p:cNvPr id="2" name="Titre 5">
            <a:extLst>
              <a:ext uri="{FF2B5EF4-FFF2-40B4-BE49-F238E27FC236}">
                <a16:creationId xmlns:a16="http://schemas.microsoft.com/office/drawing/2014/main" id="{C0DF7E76-381A-EDC2-0B51-988601B8B639}"/>
              </a:ext>
            </a:extLst>
          </p:cNvPr>
          <p:cNvSpPr txBox="1">
            <a:spLocks/>
          </p:cNvSpPr>
          <p:nvPr/>
        </p:nvSpPr>
        <p:spPr>
          <a:xfrm>
            <a:off x="1000124" y="-1125337"/>
            <a:ext cx="3886200" cy="14936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ESXI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977A8269-3D39-5844-9833-36272848C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9300" y="5215697"/>
            <a:ext cx="903778" cy="110064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A0A696A2-6833-6AA2-89C0-A129C75F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91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0DE389-7F54-3A85-AE7B-9D953F76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E6D5BA-EEDF-C2E0-F489-005F15E4A7B0}"/>
              </a:ext>
            </a:extLst>
          </p:cNvPr>
          <p:cNvSpPr/>
          <p:nvPr/>
        </p:nvSpPr>
        <p:spPr>
          <a:xfrm>
            <a:off x="-33338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193925" y="-1046262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8" name="Titre 5">
            <a:extLst>
              <a:ext uri="{FF2B5EF4-FFF2-40B4-BE49-F238E27FC236}">
                <a16:creationId xmlns:a16="http://schemas.microsoft.com/office/drawing/2014/main" id="{290A020D-4C69-910D-B9A8-5813C35FCCC4}"/>
              </a:ext>
            </a:extLst>
          </p:cNvPr>
          <p:cNvSpPr txBox="1">
            <a:spLocks/>
          </p:cNvSpPr>
          <p:nvPr/>
        </p:nvSpPr>
        <p:spPr>
          <a:xfrm>
            <a:off x="1171574" y="264947"/>
            <a:ext cx="3886200" cy="14936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ESXI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F5B50FE-9991-0DE8-7D79-13DFE3806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384" y="-599"/>
            <a:ext cx="8522947" cy="6834208"/>
          </a:xfrm>
          <a:prstGeom prst="rect">
            <a:avLst/>
          </a:prstGeom>
        </p:spPr>
      </p:pic>
      <p:sp>
        <p:nvSpPr>
          <p:cNvPr id="2" name="Titre 5">
            <a:extLst>
              <a:ext uri="{FF2B5EF4-FFF2-40B4-BE49-F238E27FC236}">
                <a16:creationId xmlns:a16="http://schemas.microsoft.com/office/drawing/2014/main" id="{4176B1A7-D170-61C3-8D23-DCF201E89A83}"/>
              </a:ext>
            </a:extLst>
          </p:cNvPr>
          <p:cNvSpPr txBox="1">
            <a:spLocks/>
          </p:cNvSpPr>
          <p:nvPr/>
        </p:nvSpPr>
        <p:spPr>
          <a:xfrm>
            <a:off x="-3919538" y="-133507"/>
            <a:ext cx="3886200" cy="7969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Schéma Infrastructure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A85907-C5DA-631B-C85E-72372CD7782B}"/>
              </a:ext>
            </a:extLst>
          </p:cNvPr>
          <p:cNvSpPr txBox="1">
            <a:spLocks/>
          </p:cNvSpPr>
          <p:nvPr/>
        </p:nvSpPr>
        <p:spPr>
          <a:xfrm>
            <a:off x="468879" y="-1046262"/>
            <a:ext cx="3886200" cy="13793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WordPress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FF8B75FC-C1C7-B72C-C9E6-8A7094A50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9300" y="5215697"/>
            <a:ext cx="903778" cy="110064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C20E45DA-6BF3-66F7-8AF8-441DEDFA9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85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0DE389-7F54-3A85-AE7B-9D953F76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E6D5BA-EEDF-C2E0-F489-005F15E4A7B0}"/>
              </a:ext>
            </a:extLst>
          </p:cNvPr>
          <p:cNvSpPr/>
          <p:nvPr/>
        </p:nvSpPr>
        <p:spPr>
          <a:xfrm>
            <a:off x="-33338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193925" y="-1046262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8" name="Titre 5">
            <a:extLst>
              <a:ext uri="{FF2B5EF4-FFF2-40B4-BE49-F238E27FC236}">
                <a16:creationId xmlns:a16="http://schemas.microsoft.com/office/drawing/2014/main" id="{36BED0EE-A06F-F004-1B05-02F3DBCEE0F1}"/>
              </a:ext>
            </a:extLst>
          </p:cNvPr>
          <p:cNvSpPr txBox="1">
            <a:spLocks/>
          </p:cNvSpPr>
          <p:nvPr/>
        </p:nvSpPr>
        <p:spPr>
          <a:xfrm>
            <a:off x="275584" y="332656"/>
            <a:ext cx="3886200" cy="13793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WordPress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BC6A9F14-508F-F1D7-8754-63DC65963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384" y="14944"/>
            <a:ext cx="8522947" cy="6828112"/>
          </a:xfrm>
          <a:prstGeom prst="rect">
            <a:avLst/>
          </a:prstGeom>
        </p:spPr>
      </p:pic>
      <p:sp>
        <p:nvSpPr>
          <p:cNvPr id="2" name="Titre 5">
            <a:extLst>
              <a:ext uri="{FF2B5EF4-FFF2-40B4-BE49-F238E27FC236}">
                <a16:creationId xmlns:a16="http://schemas.microsoft.com/office/drawing/2014/main" id="{258E1444-92D2-E1B9-FA8F-F7F43C4C545E}"/>
              </a:ext>
            </a:extLst>
          </p:cNvPr>
          <p:cNvSpPr txBox="1">
            <a:spLocks/>
          </p:cNvSpPr>
          <p:nvPr/>
        </p:nvSpPr>
        <p:spPr>
          <a:xfrm>
            <a:off x="805708" y="-2137965"/>
            <a:ext cx="2526625" cy="21379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Ansible</a:t>
            </a: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Docker</a:t>
            </a: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Nginx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03A72AA0-4E1D-A57C-9260-30AB319E0A38}"/>
              </a:ext>
            </a:extLst>
          </p:cNvPr>
          <p:cNvSpPr txBox="1">
            <a:spLocks/>
          </p:cNvSpPr>
          <p:nvPr/>
        </p:nvSpPr>
        <p:spPr>
          <a:xfrm>
            <a:off x="-2009776" y="341856"/>
            <a:ext cx="3886200" cy="14936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ESXI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5E8615B0-C82E-692B-3C94-CFEC040DC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9300" y="5215697"/>
            <a:ext cx="903778" cy="110064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AC282017-C20B-6BF0-8EE4-A20FC2BEF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2145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0DE389-7F54-3A85-AE7B-9D953F76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E6D5BA-EEDF-C2E0-F489-005F15E4A7B0}"/>
              </a:ext>
            </a:extLst>
          </p:cNvPr>
          <p:cNvSpPr/>
          <p:nvPr/>
        </p:nvSpPr>
        <p:spPr>
          <a:xfrm>
            <a:off x="-33338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193925" y="-1046262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4" name="Titre 5">
            <a:extLst>
              <a:ext uri="{FF2B5EF4-FFF2-40B4-BE49-F238E27FC236}">
                <a16:creationId xmlns:a16="http://schemas.microsoft.com/office/drawing/2014/main" id="{1ED07DEF-E297-292F-F93E-204820B6FCE7}"/>
              </a:ext>
            </a:extLst>
          </p:cNvPr>
          <p:cNvSpPr txBox="1">
            <a:spLocks/>
          </p:cNvSpPr>
          <p:nvPr/>
        </p:nvSpPr>
        <p:spPr>
          <a:xfrm>
            <a:off x="767608" y="221612"/>
            <a:ext cx="2526625" cy="21379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Ansible</a:t>
            </a: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Docker</a:t>
            </a: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Nginx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BF22BA16-F91A-BFD7-2C99-696B3C8B9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053" y="0"/>
            <a:ext cx="8522947" cy="6828112"/>
          </a:xfrm>
          <a:prstGeom prst="rect">
            <a:avLst/>
          </a:prstGeom>
        </p:spPr>
      </p:pic>
      <p:sp>
        <p:nvSpPr>
          <p:cNvPr id="2" name="Titre 5">
            <a:extLst>
              <a:ext uri="{FF2B5EF4-FFF2-40B4-BE49-F238E27FC236}">
                <a16:creationId xmlns:a16="http://schemas.microsoft.com/office/drawing/2014/main" id="{28031273-1A1D-9C4E-91FB-ED5A36706BCE}"/>
              </a:ext>
            </a:extLst>
          </p:cNvPr>
          <p:cNvSpPr txBox="1">
            <a:spLocks/>
          </p:cNvSpPr>
          <p:nvPr/>
        </p:nvSpPr>
        <p:spPr>
          <a:xfrm>
            <a:off x="395562" y="-1547755"/>
            <a:ext cx="3886200" cy="141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solidFill>
                  <a:srgbClr val="002060"/>
                </a:solidFill>
                <a:latin typeface="Bahnschrift SemiBold" panose="020B0502040204020203" pitchFamily="34" charset="0"/>
              </a:rPr>
              <a:t>Prometheus</a:t>
            </a:r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  <a:p>
            <a:r>
              <a:rPr lang="fr-FR" dirty="0" err="1">
                <a:solidFill>
                  <a:srgbClr val="002060"/>
                </a:solidFill>
                <a:latin typeface="Bahnschrift SemiBold" panose="020B0502040204020203" pitchFamily="34" charset="0"/>
              </a:rPr>
              <a:t>Grafana</a:t>
            </a:r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D2E698E-E595-6ECA-B337-BA0C557A59E8}"/>
              </a:ext>
            </a:extLst>
          </p:cNvPr>
          <p:cNvSpPr txBox="1">
            <a:spLocks/>
          </p:cNvSpPr>
          <p:nvPr/>
        </p:nvSpPr>
        <p:spPr>
          <a:xfrm>
            <a:off x="-3493412" y="226292"/>
            <a:ext cx="3886200" cy="13793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WordPress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1C9A3122-06E3-4181-F9A9-3400D641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9300" y="5215697"/>
            <a:ext cx="903778" cy="110064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A8AC22D-62CF-ED90-FB61-384A1BDC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6416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0DE389-7F54-3A85-AE7B-9D953F76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E6D5BA-EEDF-C2E0-F489-005F15E4A7B0}"/>
              </a:ext>
            </a:extLst>
          </p:cNvPr>
          <p:cNvSpPr/>
          <p:nvPr/>
        </p:nvSpPr>
        <p:spPr>
          <a:xfrm>
            <a:off x="-33338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193925" y="-1046262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3" name="Titre 5">
            <a:extLst>
              <a:ext uri="{FF2B5EF4-FFF2-40B4-BE49-F238E27FC236}">
                <a16:creationId xmlns:a16="http://schemas.microsoft.com/office/drawing/2014/main" id="{626E21C0-7383-4CB3-2A7A-0871896059D1}"/>
              </a:ext>
            </a:extLst>
          </p:cNvPr>
          <p:cNvSpPr txBox="1">
            <a:spLocks/>
          </p:cNvSpPr>
          <p:nvPr/>
        </p:nvSpPr>
        <p:spPr>
          <a:xfrm>
            <a:off x="119337" y="182728"/>
            <a:ext cx="3886200" cy="141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solidFill>
                  <a:srgbClr val="002060"/>
                </a:solidFill>
                <a:latin typeface="Bahnschrift SemiBold" panose="020B0502040204020203" pitchFamily="34" charset="0"/>
              </a:rPr>
              <a:t>Prometheus</a:t>
            </a:r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  <a:p>
            <a:r>
              <a:rPr lang="fr-FR" dirty="0" err="1">
                <a:solidFill>
                  <a:srgbClr val="002060"/>
                </a:solidFill>
                <a:latin typeface="Bahnschrift SemiBold" panose="020B0502040204020203" pitchFamily="34" charset="0"/>
              </a:rPr>
              <a:t>Grafana</a:t>
            </a:r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1F3BB03-30B0-E832-CBFB-C4965811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715" y="14944"/>
            <a:ext cx="8522947" cy="682811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8E7C528-CF84-6BCD-494E-B9C4E40A3D72}"/>
              </a:ext>
            </a:extLst>
          </p:cNvPr>
          <p:cNvSpPr/>
          <p:nvPr/>
        </p:nvSpPr>
        <p:spPr>
          <a:xfrm>
            <a:off x="4005537" y="6126480"/>
            <a:ext cx="6205263" cy="548792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5">
            <a:extLst>
              <a:ext uri="{FF2B5EF4-FFF2-40B4-BE49-F238E27FC236}">
                <a16:creationId xmlns:a16="http://schemas.microsoft.com/office/drawing/2014/main" id="{692F7E8B-D7FD-D133-AECC-53B616CCAB2E}"/>
              </a:ext>
            </a:extLst>
          </p:cNvPr>
          <p:cNvSpPr txBox="1">
            <a:spLocks/>
          </p:cNvSpPr>
          <p:nvPr/>
        </p:nvSpPr>
        <p:spPr>
          <a:xfrm>
            <a:off x="461932" y="-2740917"/>
            <a:ext cx="3886200" cy="20602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Active</a:t>
            </a: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Directory</a:t>
            </a:r>
          </a:p>
          <a:p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DNS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5A26F4F0-C175-EC49-CFE9-283732E3A8C9}"/>
              </a:ext>
            </a:extLst>
          </p:cNvPr>
          <p:cNvSpPr txBox="1">
            <a:spLocks/>
          </p:cNvSpPr>
          <p:nvPr/>
        </p:nvSpPr>
        <p:spPr>
          <a:xfrm>
            <a:off x="-2636301" y="14944"/>
            <a:ext cx="2526625" cy="21379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Ansible</a:t>
            </a: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Docker</a:t>
            </a: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Nginx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A62EC65D-483B-2458-6B21-8A3166974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9300" y="5215697"/>
            <a:ext cx="903778" cy="110064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C2086BAA-5661-EBF1-C673-8C05D09EE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1514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0DE389-7F54-3A85-AE7B-9D953F76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E6D5BA-EEDF-C2E0-F489-005F15E4A7B0}"/>
              </a:ext>
            </a:extLst>
          </p:cNvPr>
          <p:cNvSpPr/>
          <p:nvPr/>
        </p:nvSpPr>
        <p:spPr>
          <a:xfrm>
            <a:off x="-33338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193925" y="-1046262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2" name="Titre 5">
            <a:extLst>
              <a:ext uri="{FF2B5EF4-FFF2-40B4-BE49-F238E27FC236}">
                <a16:creationId xmlns:a16="http://schemas.microsoft.com/office/drawing/2014/main" id="{34B6D7F0-5010-7742-710C-B157B87905A1}"/>
              </a:ext>
            </a:extLst>
          </p:cNvPr>
          <p:cNvSpPr txBox="1">
            <a:spLocks/>
          </p:cNvSpPr>
          <p:nvPr/>
        </p:nvSpPr>
        <p:spPr>
          <a:xfrm>
            <a:off x="674657" y="282630"/>
            <a:ext cx="3886200" cy="20602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Active</a:t>
            </a: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Directory</a:t>
            </a:r>
          </a:p>
          <a:p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DNS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E25CB55-AAAE-4CA8-36C3-F3018C7FD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053" y="14944"/>
            <a:ext cx="8522947" cy="6828112"/>
          </a:xfrm>
          <a:prstGeom prst="rect">
            <a:avLst/>
          </a:prstGeom>
        </p:spPr>
      </p:pic>
      <p:sp>
        <p:nvSpPr>
          <p:cNvPr id="2" name="Titre 5">
            <a:extLst>
              <a:ext uri="{FF2B5EF4-FFF2-40B4-BE49-F238E27FC236}">
                <a16:creationId xmlns:a16="http://schemas.microsoft.com/office/drawing/2014/main" id="{D84F185D-E1B8-EB69-7A63-18ED7ADB4B31}"/>
              </a:ext>
            </a:extLst>
          </p:cNvPr>
          <p:cNvSpPr txBox="1">
            <a:spLocks/>
          </p:cNvSpPr>
          <p:nvPr/>
        </p:nvSpPr>
        <p:spPr>
          <a:xfrm>
            <a:off x="228755" y="-1106532"/>
            <a:ext cx="3886200" cy="14555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Utilisateurs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26815DA-2BC3-C9F2-BD09-64A457EBD34B}"/>
              </a:ext>
            </a:extLst>
          </p:cNvPr>
          <p:cNvSpPr txBox="1">
            <a:spLocks/>
          </p:cNvSpPr>
          <p:nvPr/>
        </p:nvSpPr>
        <p:spPr>
          <a:xfrm>
            <a:off x="-3788491" y="119228"/>
            <a:ext cx="3886200" cy="141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solidFill>
                  <a:srgbClr val="002060"/>
                </a:solidFill>
                <a:latin typeface="Bahnschrift SemiBold" panose="020B0502040204020203" pitchFamily="34" charset="0"/>
              </a:rPr>
              <a:t>Prometheus</a:t>
            </a:r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  <a:p>
            <a:r>
              <a:rPr lang="fr-FR" dirty="0" err="1">
                <a:solidFill>
                  <a:srgbClr val="002060"/>
                </a:solidFill>
                <a:latin typeface="Bahnschrift SemiBold" panose="020B0502040204020203" pitchFamily="34" charset="0"/>
              </a:rPr>
              <a:t>Grafana</a:t>
            </a:r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D653D0CF-888B-9684-E806-A607A4440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9300" y="5215697"/>
            <a:ext cx="903778" cy="110064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C31CB615-BAC3-2FA2-41AD-DAEC76B54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8858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0DE389-7F54-3A85-AE7B-9D953F76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E6D5BA-EEDF-C2E0-F489-005F15E4A7B0}"/>
              </a:ext>
            </a:extLst>
          </p:cNvPr>
          <p:cNvSpPr/>
          <p:nvPr/>
        </p:nvSpPr>
        <p:spPr>
          <a:xfrm>
            <a:off x="-33338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193925" y="-1046262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8" name="Titre 5">
            <a:extLst>
              <a:ext uri="{FF2B5EF4-FFF2-40B4-BE49-F238E27FC236}">
                <a16:creationId xmlns:a16="http://schemas.microsoft.com/office/drawing/2014/main" id="{D8A5C4D1-9FB4-9905-1D25-6DCDE731AC48}"/>
              </a:ext>
            </a:extLst>
          </p:cNvPr>
          <p:cNvSpPr txBox="1">
            <a:spLocks/>
          </p:cNvSpPr>
          <p:nvPr/>
        </p:nvSpPr>
        <p:spPr>
          <a:xfrm>
            <a:off x="119337" y="332656"/>
            <a:ext cx="3886200" cy="14555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Utilisateurs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A5F9B00-281F-F080-261F-90DED6B8A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715" y="48640"/>
            <a:ext cx="8522947" cy="6828112"/>
          </a:xfrm>
          <a:prstGeom prst="rect">
            <a:avLst/>
          </a:prstGeom>
        </p:spPr>
      </p:pic>
      <p:sp>
        <p:nvSpPr>
          <p:cNvPr id="2" name="Titre 5">
            <a:extLst>
              <a:ext uri="{FF2B5EF4-FFF2-40B4-BE49-F238E27FC236}">
                <a16:creationId xmlns:a16="http://schemas.microsoft.com/office/drawing/2014/main" id="{91C5D6B8-C91F-BDC2-418E-BCBFD657B8EE}"/>
              </a:ext>
            </a:extLst>
          </p:cNvPr>
          <p:cNvSpPr txBox="1">
            <a:spLocks/>
          </p:cNvSpPr>
          <p:nvPr/>
        </p:nvSpPr>
        <p:spPr>
          <a:xfrm>
            <a:off x="-3056731" y="48640"/>
            <a:ext cx="3886200" cy="20602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Active</a:t>
            </a: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Directory</a:t>
            </a:r>
          </a:p>
          <a:p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DNS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12CF7A77-E3FF-6CB1-EEA1-DE1605EBE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9300" y="5215697"/>
            <a:ext cx="903778" cy="110064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9A40573-4F2B-CB99-671E-97924BCCE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011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avec coins rognés en diagonale 1">
            <a:extLst>
              <a:ext uri="{FF2B5EF4-FFF2-40B4-BE49-F238E27FC236}">
                <a16:creationId xmlns:a16="http://schemas.microsoft.com/office/drawing/2014/main" id="{46016DBD-3E9D-105E-F2F5-C16228C76299}"/>
              </a:ext>
            </a:extLst>
          </p:cNvPr>
          <p:cNvSpPr/>
          <p:nvPr/>
        </p:nvSpPr>
        <p:spPr>
          <a:xfrm>
            <a:off x="1985962" y="1419226"/>
            <a:ext cx="8220075" cy="3857624"/>
          </a:xfrm>
          <a:prstGeom prst="snip2Diag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0FDF0D-5136-6D62-F426-3C65E35F7D4E}"/>
              </a:ext>
            </a:extLst>
          </p:cNvPr>
          <p:cNvSpPr txBox="1"/>
          <p:nvPr/>
        </p:nvSpPr>
        <p:spPr>
          <a:xfrm>
            <a:off x="2077402" y="1419226"/>
            <a:ext cx="476250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6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3A1C83-80B3-8904-8BCF-0EA0B0C9873E}"/>
              </a:ext>
            </a:extLst>
          </p:cNvPr>
          <p:cNvSpPr txBox="1"/>
          <p:nvPr/>
        </p:nvSpPr>
        <p:spPr>
          <a:xfrm>
            <a:off x="1891504" y="2286209"/>
            <a:ext cx="8408989" cy="212365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PRA</a:t>
            </a:r>
          </a:p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Sinistres</a:t>
            </a:r>
          </a:p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Reprise d’activité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16D40AD-8FFB-C135-1186-C17194235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0498" y="4041644"/>
            <a:ext cx="1044388" cy="1044388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1DE88DD-D679-0B63-9A0A-68681B727EFB}"/>
              </a:ext>
            </a:extLst>
          </p:cNvPr>
          <p:cNvSpPr/>
          <p:nvPr/>
        </p:nvSpPr>
        <p:spPr>
          <a:xfrm>
            <a:off x="13040677" y="1822868"/>
            <a:ext cx="7719744" cy="3983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Définir</a:t>
            </a:r>
            <a:r>
              <a:rPr lang="fr-FR" sz="1600" b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les responsabilités de chacun dans la réalisation du PRA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633AFAD-3423-AE9D-E5D2-57D262F89DC2}"/>
              </a:ext>
            </a:extLst>
          </p:cNvPr>
          <p:cNvSpPr/>
          <p:nvPr/>
        </p:nvSpPr>
        <p:spPr>
          <a:xfrm>
            <a:off x="13040677" y="2325942"/>
            <a:ext cx="7719744" cy="4239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latin typeface="+mj-lt"/>
              </a:rPr>
              <a:t>Lister </a:t>
            </a:r>
            <a:r>
              <a:rPr lang="fr-FR" sz="1800" dirty="0">
                <a:solidFill>
                  <a:srgbClr val="002060"/>
                </a:solidFill>
                <a:latin typeface="+mj-lt"/>
              </a:rPr>
              <a:t>les actifs et les données les plus critiques </a:t>
            </a:r>
            <a:endParaRPr lang="fr-FR" sz="1800" b="1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1B4AF56-EA0A-6597-0C51-5F9B584B3371}"/>
              </a:ext>
            </a:extLst>
          </p:cNvPr>
          <p:cNvSpPr/>
          <p:nvPr/>
        </p:nvSpPr>
        <p:spPr>
          <a:xfrm>
            <a:off x="13040677" y="2893485"/>
            <a:ext cx="7719744" cy="3722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Vérifier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les normes et de la réglementation.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568C913-1357-914A-3FFA-5BA2F854A06D}"/>
              </a:ext>
            </a:extLst>
          </p:cNvPr>
          <p:cNvSpPr/>
          <p:nvPr/>
        </p:nvSpPr>
        <p:spPr>
          <a:xfrm>
            <a:off x="13040677" y="3433692"/>
            <a:ext cx="7719744" cy="4220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Identifier</a:t>
            </a:r>
            <a:r>
              <a:rPr lang="fr-FR" sz="2400" b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les acteurs et les mesures à prendre</a:t>
            </a:r>
            <a:endParaRPr lang="fr-FR" sz="24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9E8841C-8DE0-E84E-62FE-A709BE225B43}"/>
              </a:ext>
            </a:extLst>
          </p:cNvPr>
          <p:cNvSpPr/>
          <p:nvPr/>
        </p:nvSpPr>
        <p:spPr>
          <a:xfrm>
            <a:off x="13040677" y="4008038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Sauvegarder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: back up régulier des données</a:t>
            </a:r>
            <a:endParaRPr lang="fr-FR" sz="24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8F981E1-43AA-EC6C-4A54-5D65BDE5D30E}"/>
              </a:ext>
            </a:extLst>
          </p:cNvPr>
          <p:cNvSpPr/>
          <p:nvPr/>
        </p:nvSpPr>
        <p:spPr>
          <a:xfrm>
            <a:off x="13040677" y="4554221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latin typeface="+mj-lt"/>
              </a:rPr>
              <a:t>Anticiper</a:t>
            </a:r>
            <a:r>
              <a:rPr lang="fr-FR" sz="1800" dirty="0">
                <a:solidFill>
                  <a:srgbClr val="002060"/>
                </a:solidFill>
                <a:latin typeface="+mj-lt"/>
              </a:rPr>
              <a:t> un environnement de travail d’urgence en cas d’incendie, inondations…</a:t>
            </a:r>
            <a:endParaRPr lang="fr-FR" sz="18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C140631F-B6E8-5104-3D2B-CFD9654EF591}"/>
              </a:ext>
            </a:extLst>
          </p:cNvPr>
          <p:cNvSpPr/>
          <p:nvPr/>
        </p:nvSpPr>
        <p:spPr>
          <a:xfrm>
            <a:off x="13040677" y="5112843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latin typeface="+mj-lt"/>
              </a:rPr>
              <a:t>Tester </a:t>
            </a:r>
            <a:r>
              <a:rPr lang="fr-FR" sz="1800" dirty="0">
                <a:solidFill>
                  <a:srgbClr val="002060"/>
                </a:solidFill>
                <a:latin typeface="+mj-lt"/>
              </a:rPr>
              <a:t>régulièrement le PRA</a:t>
            </a:r>
            <a:endParaRPr lang="fr-FR" sz="18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83FAC54-01D6-7285-D8B3-3481A71C61D3}"/>
              </a:ext>
            </a:extLst>
          </p:cNvPr>
          <p:cNvSpPr/>
          <p:nvPr/>
        </p:nvSpPr>
        <p:spPr>
          <a:xfrm>
            <a:off x="13040677" y="5670140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Prévoir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un budget en cas de sinistre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8111321-BA54-4B80-8EFD-F26B50A9D636}"/>
              </a:ext>
            </a:extLst>
          </p:cNvPr>
          <p:cNvCxnSpPr/>
          <p:nvPr/>
        </p:nvCxnSpPr>
        <p:spPr>
          <a:xfrm>
            <a:off x="4496236" y="7914099"/>
            <a:ext cx="0" cy="42411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3FA805CA-B811-9586-A362-0D907AAE03F3}"/>
              </a:ext>
            </a:extLst>
          </p:cNvPr>
          <p:cNvSpPr txBox="1"/>
          <p:nvPr/>
        </p:nvSpPr>
        <p:spPr>
          <a:xfrm>
            <a:off x="-5456316" y="2701614"/>
            <a:ext cx="40481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/>
                <a:latin typeface="+mj-lt"/>
              </a:rPr>
              <a:t>Les différents scénarios de sinistre majeur</a:t>
            </a:r>
          </a:p>
          <a:p>
            <a:endParaRPr lang="fr-FR" b="0" dirty="0">
              <a:effectLst/>
              <a:latin typeface="+mj-lt"/>
            </a:endParaRPr>
          </a:p>
          <a:p>
            <a:r>
              <a:rPr lang="fr-FR" dirty="0">
                <a:latin typeface="+mj-lt"/>
              </a:rPr>
              <a:t>        C</a:t>
            </a:r>
            <a:r>
              <a:rPr lang="fr-FR" b="0" dirty="0">
                <a:effectLst/>
                <a:latin typeface="+mj-lt"/>
              </a:rPr>
              <a:t>rise sanitaire du Coronavirus</a:t>
            </a:r>
          </a:p>
          <a:p>
            <a:r>
              <a:rPr lang="fr-FR" b="0" dirty="0">
                <a:effectLst/>
                <a:latin typeface="+mj-lt"/>
              </a:rPr>
              <a:t>        Catastrophe naturelle</a:t>
            </a:r>
          </a:p>
          <a:p>
            <a:r>
              <a:rPr lang="fr-FR" b="0" dirty="0">
                <a:effectLst/>
                <a:latin typeface="+mj-lt"/>
              </a:rPr>
              <a:t>        Incendie</a:t>
            </a:r>
          </a:p>
          <a:p>
            <a:r>
              <a:rPr lang="fr-FR" dirty="0">
                <a:latin typeface="+mj-lt"/>
              </a:rPr>
              <a:t>        V</a:t>
            </a:r>
            <a:r>
              <a:rPr lang="fr-FR" b="0" dirty="0">
                <a:effectLst/>
                <a:latin typeface="+mj-lt"/>
              </a:rPr>
              <a:t>irus, cyberattaque, perte de données sensible.</a:t>
            </a:r>
          </a:p>
          <a:p>
            <a:endParaRPr lang="fr-FR" dirty="0">
              <a:latin typeface="+mj-lt"/>
            </a:endParaRPr>
          </a:p>
        </p:txBody>
      </p:sp>
      <p:pic>
        <p:nvPicPr>
          <p:cNvPr id="26" name="Graphique 25">
            <a:extLst>
              <a:ext uri="{FF2B5EF4-FFF2-40B4-BE49-F238E27FC236}">
                <a16:creationId xmlns:a16="http://schemas.microsoft.com/office/drawing/2014/main" id="{CDED796F-950C-DBF8-F721-359D46697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293766" y="3337257"/>
            <a:ext cx="208238" cy="208238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9D141088-5E3F-7950-43A3-E7E7AFA83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293766" y="3604984"/>
            <a:ext cx="208238" cy="208238"/>
          </a:xfrm>
          <a:prstGeom prst="rect">
            <a:avLst/>
          </a:prstGeom>
        </p:spPr>
      </p:pic>
      <p:pic>
        <p:nvPicPr>
          <p:cNvPr id="28" name="Graphique 27">
            <a:extLst>
              <a:ext uri="{FF2B5EF4-FFF2-40B4-BE49-F238E27FC236}">
                <a16:creationId xmlns:a16="http://schemas.microsoft.com/office/drawing/2014/main" id="{03A3D1E9-FFFB-74A1-D06D-CEB141DDD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293766" y="3875805"/>
            <a:ext cx="208238" cy="208238"/>
          </a:xfrm>
          <a:prstGeom prst="rect">
            <a:avLst/>
          </a:prstGeom>
        </p:spPr>
      </p:pic>
      <p:pic>
        <p:nvPicPr>
          <p:cNvPr id="29" name="Graphique 28">
            <a:extLst>
              <a:ext uri="{FF2B5EF4-FFF2-40B4-BE49-F238E27FC236}">
                <a16:creationId xmlns:a16="http://schemas.microsoft.com/office/drawing/2014/main" id="{CFB3BA31-1F2C-99F5-4264-1538CFBA0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293766" y="4146626"/>
            <a:ext cx="208238" cy="20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84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024202C-2D85-041C-3504-330B6234D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6905B8-339B-7448-3D5B-594D114779A7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435225" y="-1001266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397042" y="1918278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Plan Reprise d’Activité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AF0BBD70-EE2B-F0F4-D7C5-E4970D25E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81279" y="5693226"/>
            <a:ext cx="2151747" cy="2151747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A1281DD-7349-E8C5-55AC-F09F25C6B644}"/>
              </a:ext>
            </a:extLst>
          </p:cNvPr>
          <p:cNvSpPr txBox="1"/>
          <p:nvPr/>
        </p:nvSpPr>
        <p:spPr>
          <a:xfrm>
            <a:off x="67112" y="2760020"/>
            <a:ext cx="40481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/>
                <a:latin typeface="+mj-lt"/>
              </a:rPr>
              <a:t>Les différents scénarios de sinistre majeur</a:t>
            </a:r>
          </a:p>
          <a:p>
            <a:endParaRPr lang="fr-FR" b="0" dirty="0">
              <a:effectLst/>
              <a:latin typeface="+mj-lt"/>
            </a:endParaRPr>
          </a:p>
          <a:p>
            <a:r>
              <a:rPr lang="fr-FR" dirty="0">
                <a:latin typeface="+mj-lt"/>
              </a:rPr>
              <a:t>        C</a:t>
            </a:r>
            <a:r>
              <a:rPr lang="fr-FR" b="0" dirty="0">
                <a:effectLst/>
                <a:latin typeface="+mj-lt"/>
              </a:rPr>
              <a:t>rise sanitaire du Coronavirus</a:t>
            </a:r>
          </a:p>
          <a:p>
            <a:r>
              <a:rPr lang="fr-FR" b="0" dirty="0">
                <a:effectLst/>
                <a:latin typeface="+mj-lt"/>
              </a:rPr>
              <a:t>        Catastrophe naturelle</a:t>
            </a:r>
          </a:p>
          <a:p>
            <a:r>
              <a:rPr lang="fr-FR" b="0" dirty="0">
                <a:effectLst/>
                <a:latin typeface="+mj-lt"/>
              </a:rPr>
              <a:t>        Incendie</a:t>
            </a:r>
          </a:p>
          <a:p>
            <a:r>
              <a:rPr lang="fr-FR" dirty="0">
                <a:latin typeface="+mj-lt"/>
              </a:rPr>
              <a:t>        V</a:t>
            </a:r>
            <a:r>
              <a:rPr lang="fr-FR" b="0" dirty="0">
                <a:effectLst/>
                <a:latin typeface="+mj-lt"/>
              </a:rPr>
              <a:t>irus, cyberattaque, perte de données sensible.</a:t>
            </a:r>
          </a:p>
          <a:p>
            <a:endParaRPr lang="fr-FR" dirty="0">
              <a:latin typeface="+mj-lt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AB25D5B-8AD9-65B8-BA9A-BF230F60A6EA}"/>
              </a:ext>
            </a:extLst>
          </p:cNvPr>
          <p:cNvSpPr/>
          <p:nvPr/>
        </p:nvSpPr>
        <p:spPr>
          <a:xfrm>
            <a:off x="4242594" y="1818099"/>
            <a:ext cx="7719744" cy="3983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Définir</a:t>
            </a:r>
            <a:r>
              <a:rPr lang="fr-FR" sz="1600" b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les responsabilités de chacun dans la réalisation du PRA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260F5D3C-5D39-791A-9AA3-995F61C3F879}"/>
              </a:ext>
            </a:extLst>
          </p:cNvPr>
          <p:cNvSpPr/>
          <p:nvPr/>
        </p:nvSpPr>
        <p:spPr>
          <a:xfrm>
            <a:off x="4242594" y="2321173"/>
            <a:ext cx="7719744" cy="4239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latin typeface="+mj-lt"/>
              </a:rPr>
              <a:t>Lister </a:t>
            </a:r>
            <a:r>
              <a:rPr lang="fr-FR" sz="1800" dirty="0">
                <a:solidFill>
                  <a:srgbClr val="002060"/>
                </a:solidFill>
                <a:latin typeface="+mj-lt"/>
              </a:rPr>
              <a:t>les actifs et les données les plus critiques </a:t>
            </a:r>
            <a:endParaRPr lang="fr-FR" sz="1800" b="1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2F986B0-F187-34CE-25DF-BA0D9D82F943}"/>
              </a:ext>
            </a:extLst>
          </p:cNvPr>
          <p:cNvSpPr/>
          <p:nvPr/>
        </p:nvSpPr>
        <p:spPr>
          <a:xfrm>
            <a:off x="4242594" y="2888716"/>
            <a:ext cx="7719744" cy="3722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Vérifier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les normes et de la réglementation.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8A5821C6-F4B3-9553-5B7F-AF6AA63F11D5}"/>
              </a:ext>
            </a:extLst>
          </p:cNvPr>
          <p:cNvSpPr/>
          <p:nvPr/>
        </p:nvSpPr>
        <p:spPr>
          <a:xfrm>
            <a:off x="4242594" y="3428923"/>
            <a:ext cx="7719744" cy="4220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Identifier</a:t>
            </a:r>
            <a:r>
              <a:rPr lang="fr-FR" sz="2400" b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les acteurs et les mesures à prendre</a:t>
            </a:r>
            <a:endParaRPr lang="fr-FR" sz="24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E5A9BBD-7825-0084-5B3F-E0DC444124CB}"/>
              </a:ext>
            </a:extLst>
          </p:cNvPr>
          <p:cNvSpPr/>
          <p:nvPr/>
        </p:nvSpPr>
        <p:spPr>
          <a:xfrm>
            <a:off x="4242594" y="4003269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Sauvegarder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: back up régulier des données</a:t>
            </a:r>
            <a:endParaRPr lang="fr-FR" sz="24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651365A-7343-5C8F-8A61-AE099D09BC2C}"/>
              </a:ext>
            </a:extLst>
          </p:cNvPr>
          <p:cNvSpPr/>
          <p:nvPr/>
        </p:nvSpPr>
        <p:spPr>
          <a:xfrm>
            <a:off x="4242594" y="4549452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latin typeface="+mj-lt"/>
              </a:rPr>
              <a:t>Anticiper</a:t>
            </a:r>
            <a:r>
              <a:rPr lang="fr-FR" sz="1800" dirty="0">
                <a:solidFill>
                  <a:srgbClr val="002060"/>
                </a:solidFill>
                <a:latin typeface="+mj-lt"/>
              </a:rPr>
              <a:t> un environnement de travail d’urgence en cas d’incendie, inondations…</a:t>
            </a:r>
            <a:endParaRPr lang="fr-FR" sz="18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21BA794-B0C9-3107-EA88-4D1B937329E0}"/>
              </a:ext>
            </a:extLst>
          </p:cNvPr>
          <p:cNvSpPr/>
          <p:nvPr/>
        </p:nvSpPr>
        <p:spPr>
          <a:xfrm>
            <a:off x="4242594" y="5108074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latin typeface="+mj-lt"/>
              </a:rPr>
              <a:t>Tester </a:t>
            </a:r>
            <a:r>
              <a:rPr lang="fr-FR" sz="1800" dirty="0">
                <a:solidFill>
                  <a:srgbClr val="002060"/>
                </a:solidFill>
                <a:latin typeface="+mj-lt"/>
              </a:rPr>
              <a:t>régulièrement le PRA</a:t>
            </a:r>
            <a:endParaRPr lang="fr-FR" sz="18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B438C975-4372-0A6C-0BC1-E785487B4B22}"/>
              </a:ext>
            </a:extLst>
          </p:cNvPr>
          <p:cNvSpPr/>
          <p:nvPr/>
        </p:nvSpPr>
        <p:spPr>
          <a:xfrm>
            <a:off x="4242594" y="5665371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Prévoir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un budget en cas de sinistre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F68FE1A7-A209-347E-DEA4-CAC93C046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662" y="3395663"/>
            <a:ext cx="208238" cy="208238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45674F26-846B-68B9-DCD2-C5244B353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662" y="3663390"/>
            <a:ext cx="208238" cy="208238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B56E222-7F69-32B3-2468-8854786AF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662" y="3934211"/>
            <a:ext cx="208238" cy="208238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C2EDF2EC-B4F4-0167-72F2-36F18904D3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662" y="4205032"/>
            <a:ext cx="208238" cy="208238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E5CF074-0928-CF4C-53D4-5CDD44084DA6}"/>
              </a:ext>
            </a:extLst>
          </p:cNvPr>
          <p:cNvCxnSpPr/>
          <p:nvPr/>
        </p:nvCxnSpPr>
        <p:spPr>
          <a:xfrm>
            <a:off x="4115236" y="1818099"/>
            <a:ext cx="0" cy="42411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3E06D5FD-70BC-6F5C-4BBD-B519191BE15D}"/>
              </a:ext>
            </a:extLst>
          </p:cNvPr>
          <p:cNvSpPr/>
          <p:nvPr/>
        </p:nvSpPr>
        <p:spPr>
          <a:xfrm>
            <a:off x="907152" y="9533565"/>
            <a:ext cx="2963119" cy="1782501"/>
          </a:xfrm>
          <a:prstGeom prst="roundRect">
            <a:avLst/>
          </a:prstGeom>
          <a:solidFill>
            <a:srgbClr val="C3D3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VMware Cloud </a:t>
            </a:r>
            <a:r>
              <a:rPr lang="fr-FR" sz="1800" b="1" dirty="0" err="1">
                <a:solidFill>
                  <a:srgbClr val="002060"/>
                </a:solidFill>
                <a:effectLst/>
                <a:latin typeface="+mj-lt"/>
              </a:rPr>
              <a:t>Disaster</a:t>
            </a:r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fr-FR" sz="1800" b="1" dirty="0" err="1">
                <a:solidFill>
                  <a:srgbClr val="002060"/>
                </a:solidFill>
                <a:effectLst/>
                <a:latin typeface="+mj-lt"/>
              </a:rPr>
              <a:t>Recovery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: stockage des données – cloud</a:t>
            </a:r>
            <a:endParaRPr lang="fr-FR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1E7A090D-D30F-EF74-7DD6-8997F223DFCC}"/>
              </a:ext>
            </a:extLst>
          </p:cNvPr>
          <p:cNvSpPr/>
          <p:nvPr/>
        </p:nvSpPr>
        <p:spPr>
          <a:xfrm>
            <a:off x="4708206" y="9533564"/>
            <a:ext cx="2963119" cy="1782501"/>
          </a:xfrm>
          <a:prstGeom prst="roundRect">
            <a:avLst/>
          </a:prstGeom>
          <a:solidFill>
            <a:srgbClr val="C3D3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VMware Site </a:t>
            </a:r>
            <a:r>
              <a:rPr lang="fr-FR" sz="1800" b="1" dirty="0" err="1">
                <a:solidFill>
                  <a:srgbClr val="002060"/>
                </a:solidFill>
                <a:effectLst/>
                <a:latin typeface="+mj-lt"/>
              </a:rPr>
              <a:t>Recovery</a:t>
            </a:r>
            <a:r>
              <a:rPr lang="fr-FR" sz="1800" b="1" dirty="0">
                <a:solidFill>
                  <a:srgbClr val="002060"/>
                </a:solidFill>
                <a:latin typeface="+mj-lt"/>
              </a:rPr>
              <a:t> : 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protection des charges de travail - réplication sur un site de reprise</a:t>
            </a:r>
            <a:endParaRPr lang="fr-FR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AA24AD1-FD30-F888-8E4D-FA7C9BCF0C78}"/>
              </a:ext>
            </a:extLst>
          </p:cNvPr>
          <p:cNvSpPr/>
          <p:nvPr/>
        </p:nvSpPr>
        <p:spPr>
          <a:xfrm>
            <a:off x="8509260" y="9533564"/>
            <a:ext cx="2963119" cy="1782501"/>
          </a:xfrm>
          <a:prstGeom prst="roundRect">
            <a:avLst/>
          </a:prstGeom>
          <a:solidFill>
            <a:srgbClr val="C3D3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Site </a:t>
            </a:r>
            <a:r>
              <a:rPr lang="fr-FR" sz="1800" b="1" dirty="0" err="1">
                <a:solidFill>
                  <a:srgbClr val="002060"/>
                </a:solidFill>
                <a:effectLst/>
                <a:latin typeface="+mj-lt"/>
              </a:rPr>
              <a:t>Recovery</a:t>
            </a:r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 Manager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: automatisation pour la récupération d’applications et de données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3C57B15-93E9-D65E-7773-B710FEFEF95A}"/>
              </a:ext>
            </a:extLst>
          </p:cNvPr>
          <p:cNvSpPr txBox="1"/>
          <p:nvPr/>
        </p:nvSpPr>
        <p:spPr>
          <a:xfrm>
            <a:off x="3463629" y="7844973"/>
            <a:ext cx="5622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effectLst/>
                <a:latin typeface="+mj-lt"/>
              </a:rPr>
              <a:t>Quelques outils proposés par VMware</a:t>
            </a:r>
            <a:endParaRPr lang="fr-FR" sz="2800" dirty="0">
              <a:latin typeface="+mj-lt"/>
            </a:endParaRPr>
          </a:p>
        </p:txBody>
      </p:sp>
      <p:pic>
        <p:nvPicPr>
          <p:cNvPr id="27" name="Graphique 26">
            <a:extLst>
              <a:ext uri="{FF2B5EF4-FFF2-40B4-BE49-F238E27FC236}">
                <a16:creationId xmlns:a16="http://schemas.microsoft.com/office/drawing/2014/main" id="{1BF0E498-4750-1D7E-FEE5-A61E86D56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15663" y="8072789"/>
            <a:ext cx="756063" cy="801687"/>
          </a:xfrm>
          <a:prstGeom prst="rect">
            <a:avLst/>
          </a:prstGeom>
        </p:spPr>
      </p:pic>
      <p:pic>
        <p:nvPicPr>
          <p:cNvPr id="28" name="Graphique 27">
            <a:extLst>
              <a:ext uri="{FF2B5EF4-FFF2-40B4-BE49-F238E27FC236}">
                <a16:creationId xmlns:a16="http://schemas.microsoft.com/office/drawing/2014/main" id="{F6B2D9EE-4152-842F-E4A0-BDB4182CBF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9583400" y="8072789"/>
            <a:ext cx="756063" cy="801687"/>
          </a:xfrm>
          <a:prstGeom prst="rect">
            <a:avLst/>
          </a:prstGeom>
        </p:spPr>
      </p:pic>
      <p:pic>
        <p:nvPicPr>
          <p:cNvPr id="29" name="Graphique 28">
            <a:extLst>
              <a:ext uri="{FF2B5EF4-FFF2-40B4-BE49-F238E27FC236}">
                <a16:creationId xmlns:a16="http://schemas.microsoft.com/office/drawing/2014/main" id="{808EF64E-4493-9303-E835-3515375990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83433" y="8575299"/>
            <a:ext cx="612664" cy="676043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DFF3701B-6C13-15B0-5F7C-18F8A508F7E6}"/>
              </a:ext>
            </a:extLst>
          </p:cNvPr>
          <p:cNvSpPr txBox="1"/>
          <p:nvPr/>
        </p:nvSpPr>
        <p:spPr>
          <a:xfrm>
            <a:off x="-14909119" y="5262166"/>
            <a:ext cx="8129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fr-FR" sz="2400" b="1" dirty="0">
                <a:solidFill>
                  <a:srgbClr val="002060"/>
                </a:solidFill>
                <a:effectLst/>
                <a:latin typeface="+mj-lt"/>
              </a:rPr>
            </a:br>
            <a:r>
              <a:rPr lang="fr-FR" sz="2400" b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fr-FR" sz="2400" b="1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</a:t>
            </a:r>
            <a:r>
              <a:rPr lang="fr-FR" sz="2400" b="1" dirty="0">
                <a:solidFill>
                  <a:srgbClr val="002060"/>
                </a:solidFill>
                <a:effectLst/>
                <a:latin typeface="+mj-lt"/>
              </a:rPr>
              <a:t>éduction du temps d’arrêt, sécurité des données critiques</a:t>
            </a:r>
          </a:p>
          <a:p>
            <a:endParaRPr lang="fr-FR" sz="2400" b="1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31" name="Graphique 30">
            <a:extLst>
              <a:ext uri="{FF2B5EF4-FFF2-40B4-BE49-F238E27FC236}">
                <a16:creationId xmlns:a16="http://schemas.microsoft.com/office/drawing/2014/main" id="{626C90F7-FBDB-D4A8-3A16-D500C4514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0185" y="180546"/>
            <a:ext cx="1044388" cy="1044388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32" name="Espace réservé du numéro de diapositive 31">
            <a:extLst>
              <a:ext uri="{FF2B5EF4-FFF2-40B4-BE49-F238E27FC236}">
                <a16:creationId xmlns:a16="http://schemas.microsoft.com/office/drawing/2014/main" id="{B3E8885B-5A56-A17A-F24C-E09FBF325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191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D0CA841-6994-FD9C-8380-D6C4B9875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7158B3-4F7E-4618-5066-594DD446A7B5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593573" y="-1106025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397042" y="1918278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Reprise d’activité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2BC90941-71FB-BCA3-1C0D-41415DBCF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657072"/>
            <a:ext cx="2151747" cy="2151747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2F4E590-EA8F-A8E3-82E9-A45343A373A5}"/>
              </a:ext>
            </a:extLst>
          </p:cNvPr>
          <p:cNvSpPr txBox="1"/>
          <p:nvPr/>
        </p:nvSpPr>
        <p:spPr>
          <a:xfrm>
            <a:off x="2031449" y="4946097"/>
            <a:ext cx="8129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fr-FR" sz="2400" b="1" dirty="0">
                <a:solidFill>
                  <a:srgbClr val="002060"/>
                </a:solidFill>
                <a:effectLst/>
                <a:latin typeface="+mj-lt"/>
              </a:rPr>
            </a:br>
            <a:r>
              <a:rPr lang="fr-FR" sz="2400" b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fr-FR" sz="2400" b="1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</a:t>
            </a:r>
            <a:r>
              <a:rPr lang="fr-FR" sz="2400" b="1" dirty="0">
                <a:solidFill>
                  <a:srgbClr val="002060"/>
                </a:solidFill>
                <a:effectLst/>
                <a:latin typeface="+mj-lt"/>
              </a:rPr>
              <a:t>éduction du temps d’arrêt, sécurité des données critiques</a:t>
            </a:r>
          </a:p>
          <a:p>
            <a:endParaRPr lang="fr-FR" sz="24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E24B67A-7C84-7B81-3776-93EC93185B74}"/>
              </a:ext>
            </a:extLst>
          </p:cNvPr>
          <p:cNvSpPr/>
          <p:nvPr/>
        </p:nvSpPr>
        <p:spPr>
          <a:xfrm>
            <a:off x="728239" y="2815670"/>
            <a:ext cx="2963119" cy="1782501"/>
          </a:xfrm>
          <a:prstGeom prst="roundRect">
            <a:avLst/>
          </a:prstGeom>
          <a:solidFill>
            <a:srgbClr val="C3D3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VMware Cloud </a:t>
            </a:r>
            <a:r>
              <a:rPr lang="fr-FR" sz="1800" b="1" dirty="0" err="1">
                <a:solidFill>
                  <a:srgbClr val="002060"/>
                </a:solidFill>
                <a:effectLst/>
                <a:latin typeface="+mj-lt"/>
              </a:rPr>
              <a:t>Disaster</a:t>
            </a:r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fr-FR" sz="1800" b="1" dirty="0" err="1">
                <a:solidFill>
                  <a:srgbClr val="002060"/>
                </a:solidFill>
                <a:effectLst/>
                <a:latin typeface="+mj-lt"/>
              </a:rPr>
              <a:t>Recovery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: stockage des données – cloud</a:t>
            </a:r>
            <a:endParaRPr lang="fr-FR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F806768-0224-E107-F310-1D5836997756}"/>
              </a:ext>
            </a:extLst>
          </p:cNvPr>
          <p:cNvSpPr/>
          <p:nvPr/>
        </p:nvSpPr>
        <p:spPr>
          <a:xfrm>
            <a:off x="4529293" y="2815669"/>
            <a:ext cx="2963119" cy="1782501"/>
          </a:xfrm>
          <a:prstGeom prst="roundRect">
            <a:avLst/>
          </a:prstGeom>
          <a:solidFill>
            <a:srgbClr val="C3D3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VMware Site </a:t>
            </a:r>
            <a:r>
              <a:rPr lang="fr-FR" sz="1800" b="1" dirty="0" err="1">
                <a:solidFill>
                  <a:srgbClr val="002060"/>
                </a:solidFill>
                <a:effectLst/>
                <a:latin typeface="+mj-lt"/>
              </a:rPr>
              <a:t>Recovery</a:t>
            </a:r>
            <a:r>
              <a:rPr lang="fr-FR" sz="1800" b="1" dirty="0">
                <a:solidFill>
                  <a:srgbClr val="002060"/>
                </a:solidFill>
                <a:latin typeface="+mj-lt"/>
              </a:rPr>
              <a:t> : 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protection des charges de travail - réplication sur un site de reprise</a:t>
            </a:r>
            <a:endParaRPr lang="fr-FR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3092D852-5599-021A-35F8-6B9383728249}"/>
              </a:ext>
            </a:extLst>
          </p:cNvPr>
          <p:cNvSpPr/>
          <p:nvPr/>
        </p:nvSpPr>
        <p:spPr>
          <a:xfrm>
            <a:off x="8330347" y="2815669"/>
            <a:ext cx="2963119" cy="1782501"/>
          </a:xfrm>
          <a:prstGeom prst="roundRect">
            <a:avLst/>
          </a:prstGeom>
          <a:solidFill>
            <a:srgbClr val="C3D3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Site </a:t>
            </a:r>
            <a:r>
              <a:rPr lang="fr-FR" sz="1800" b="1" dirty="0" err="1">
                <a:solidFill>
                  <a:srgbClr val="002060"/>
                </a:solidFill>
                <a:effectLst/>
                <a:latin typeface="+mj-lt"/>
              </a:rPr>
              <a:t>Recovery</a:t>
            </a:r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 Manager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: automatisation pour la récupération d’applications et de données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DB0A5C-5D78-0376-3BC4-216CCFB83842}"/>
              </a:ext>
            </a:extLst>
          </p:cNvPr>
          <p:cNvSpPr txBox="1"/>
          <p:nvPr/>
        </p:nvSpPr>
        <p:spPr>
          <a:xfrm>
            <a:off x="3284716" y="1127078"/>
            <a:ext cx="5622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effectLst/>
                <a:latin typeface="+mj-lt"/>
              </a:rPr>
              <a:t>Quelques outils proposés par VMware</a:t>
            </a:r>
            <a:endParaRPr lang="fr-FR" sz="2800" dirty="0">
              <a:latin typeface="+mj-lt"/>
            </a:endParaRPr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342A0B34-C442-501E-F42E-4ADD7F7EA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6750" y="1354894"/>
            <a:ext cx="756063" cy="801687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043534BA-D7D9-436D-48B7-FBBDA2F396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9404487" y="1354894"/>
            <a:ext cx="756063" cy="801687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FFC05B64-47FE-6282-7363-17D9BB6E2E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04520" y="1857404"/>
            <a:ext cx="612664" cy="676043"/>
          </a:xfrm>
          <a:prstGeom prst="rect">
            <a:avLst/>
          </a:prstGeom>
        </p:spPr>
      </p:pic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84BFA007-C9EA-7376-D3EF-216EC7DF43EE}"/>
              </a:ext>
            </a:extLst>
          </p:cNvPr>
          <p:cNvSpPr/>
          <p:nvPr/>
        </p:nvSpPr>
        <p:spPr>
          <a:xfrm>
            <a:off x="13196932" y="1441548"/>
            <a:ext cx="7719744" cy="3983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Définir</a:t>
            </a:r>
            <a:r>
              <a:rPr lang="fr-FR" sz="1600" b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les responsabilités de chacun dans la réalisation du PRA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EEF97250-1ECC-C1C0-2B7B-F9EBF8A2A47D}"/>
              </a:ext>
            </a:extLst>
          </p:cNvPr>
          <p:cNvSpPr/>
          <p:nvPr/>
        </p:nvSpPr>
        <p:spPr>
          <a:xfrm>
            <a:off x="13196932" y="1944622"/>
            <a:ext cx="7719744" cy="4239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latin typeface="+mj-lt"/>
              </a:rPr>
              <a:t>Lister </a:t>
            </a:r>
            <a:r>
              <a:rPr lang="fr-FR" sz="1800" dirty="0">
                <a:solidFill>
                  <a:srgbClr val="002060"/>
                </a:solidFill>
                <a:latin typeface="+mj-lt"/>
              </a:rPr>
              <a:t>les actifs et les données les plus critiques </a:t>
            </a:r>
            <a:endParaRPr lang="fr-FR" sz="1800" b="1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699D5152-D2F4-63A8-47E3-9B70D00FEB70}"/>
              </a:ext>
            </a:extLst>
          </p:cNvPr>
          <p:cNvSpPr/>
          <p:nvPr/>
        </p:nvSpPr>
        <p:spPr>
          <a:xfrm>
            <a:off x="13196932" y="2512165"/>
            <a:ext cx="7719744" cy="3722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Vérifier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les normes et de la réglementation.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6E2EBFE-8C73-89B6-1DF1-A774485C5910}"/>
              </a:ext>
            </a:extLst>
          </p:cNvPr>
          <p:cNvSpPr/>
          <p:nvPr/>
        </p:nvSpPr>
        <p:spPr>
          <a:xfrm>
            <a:off x="13196932" y="3052372"/>
            <a:ext cx="7719744" cy="4220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Identifier</a:t>
            </a:r>
            <a:r>
              <a:rPr lang="fr-FR" sz="2400" b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les acteurs et les mesures à prendre</a:t>
            </a:r>
            <a:endParaRPr lang="fr-FR" sz="24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795E6436-E21D-7FB3-E330-F527A4B7C69F}"/>
              </a:ext>
            </a:extLst>
          </p:cNvPr>
          <p:cNvSpPr/>
          <p:nvPr/>
        </p:nvSpPr>
        <p:spPr>
          <a:xfrm>
            <a:off x="13196932" y="3626718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Sauvegarder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: back up régulier des données</a:t>
            </a:r>
            <a:endParaRPr lang="fr-FR" sz="24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4D047C19-4D7D-44C2-6BA0-99599CACD6F2}"/>
              </a:ext>
            </a:extLst>
          </p:cNvPr>
          <p:cNvSpPr/>
          <p:nvPr/>
        </p:nvSpPr>
        <p:spPr>
          <a:xfrm>
            <a:off x="13196932" y="4172901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latin typeface="+mj-lt"/>
              </a:rPr>
              <a:t>Anticiper</a:t>
            </a:r>
            <a:r>
              <a:rPr lang="fr-FR" sz="1800" dirty="0">
                <a:solidFill>
                  <a:srgbClr val="002060"/>
                </a:solidFill>
                <a:latin typeface="+mj-lt"/>
              </a:rPr>
              <a:t> un environnement de travail d’urgence en cas d’incendie, inondations…</a:t>
            </a:r>
            <a:endParaRPr lang="fr-FR" sz="18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E80E3205-D06E-BD6E-42DE-13D4A4E88545}"/>
              </a:ext>
            </a:extLst>
          </p:cNvPr>
          <p:cNvSpPr/>
          <p:nvPr/>
        </p:nvSpPr>
        <p:spPr>
          <a:xfrm>
            <a:off x="13196932" y="4731523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latin typeface="+mj-lt"/>
              </a:rPr>
              <a:t>Tester </a:t>
            </a:r>
            <a:r>
              <a:rPr lang="fr-FR" sz="1800" dirty="0">
                <a:solidFill>
                  <a:srgbClr val="002060"/>
                </a:solidFill>
                <a:latin typeface="+mj-lt"/>
              </a:rPr>
              <a:t>régulièrement le PRA</a:t>
            </a:r>
            <a:endParaRPr lang="fr-FR" sz="18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9BF34372-CAAC-A93F-88C4-7768214E8E72}"/>
              </a:ext>
            </a:extLst>
          </p:cNvPr>
          <p:cNvSpPr/>
          <p:nvPr/>
        </p:nvSpPr>
        <p:spPr>
          <a:xfrm>
            <a:off x="13196932" y="5288820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Prévoir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un budget en cas de sinistre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0C1F283-610F-B5A7-0CF6-DA093C5FDD1F}"/>
              </a:ext>
            </a:extLst>
          </p:cNvPr>
          <p:cNvCxnSpPr/>
          <p:nvPr/>
        </p:nvCxnSpPr>
        <p:spPr>
          <a:xfrm>
            <a:off x="13069574" y="1441548"/>
            <a:ext cx="0" cy="42411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3056D80A-242B-EF55-55F0-1DA7379CF793}"/>
              </a:ext>
            </a:extLst>
          </p:cNvPr>
          <p:cNvSpPr txBox="1"/>
          <p:nvPr/>
        </p:nvSpPr>
        <p:spPr>
          <a:xfrm>
            <a:off x="-5584531" y="1822884"/>
            <a:ext cx="40481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/>
                <a:latin typeface="+mj-lt"/>
              </a:rPr>
              <a:t>Les différents scénarios de sinistre majeur</a:t>
            </a:r>
          </a:p>
          <a:p>
            <a:endParaRPr lang="fr-FR" b="0" dirty="0">
              <a:effectLst/>
              <a:latin typeface="+mj-lt"/>
            </a:endParaRPr>
          </a:p>
          <a:p>
            <a:r>
              <a:rPr lang="fr-FR" dirty="0">
                <a:latin typeface="+mj-lt"/>
              </a:rPr>
              <a:t>        C</a:t>
            </a:r>
            <a:r>
              <a:rPr lang="fr-FR" b="0" dirty="0">
                <a:effectLst/>
                <a:latin typeface="+mj-lt"/>
              </a:rPr>
              <a:t>rise sanitaire du Coronavirus</a:t>
            </a:r>
          </a:p>
          <a:p>
            <a:r>
              <a:rPr lang="fr-FR" b="0" dirty="0">
                <a:effectLst/>
                <a:latin typeface="+mj-lt"/>
              </a:rPr>
              <a:t>        Catastrophe naturelle</a:t>
            </a:r>
          </a:p>
          <a:p>
            <a:r>
              <a:rPr lang="fr-FR" b="0" dirty="0">
                <a:effectLst/>
                <a:latin typeface="+mj-lt"/>
              </a:rPr>
              <a:t>        Incendie</a:t>
            </a:r>
          </a:p>
          <a:p>
            <a:r>
              <a:rPr lang="fr-FR" dirty="0">
                <a:latin typeface="+mj-lt"/>
              </a:rPr>
              <a:t>        V</a:t>
            </a:r>
            <a:r>
              <a:rPr lang="fr-FR" b="0" dirty="0">
                <a:effectLst/>
                <a:latin typeface="+mj-lt"/>
              </a:rPr>
              <a:t>irus, cyberattaque, perte de données sensible.</a:t>
            </a:r>
          </a:p>
          <a:p>
            <a:endParaRPr lang="fr-FR" dirty="0">
              <a:latin typeface="+mj-lt"/>
            </a:endParaRPr>
          </a:p>
        </p:txBody>
      </p:sp>
      <p:pic>
        <p:nvPicPr>
          <p:cNvPr id="37" name="Graphique 36">
            <a:extLst>
              <a:ext uri="{FF2B5EF4-FFF2-40B4-BE49-F238E27FC236}">
                <a16:creationId xmlns:a16="http://schemas.microsoft.com/office/drawing/2014/main" id="{2DD0E058-CF2A-412F-311A-1F375C3E89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421981" y="2458527"/>
            <a:ext cx="208238" cy="208238"/>
          </a:xfrm>
          <a:prstGeom prst="rect">
            <a:avLst/>
          </a:prstGeom>
        </p:spPr>
      </p:pic>
      <p:pic>
        <p:nvPicPr>
          <p:cNvPr id="38" name="Graphique 37">
            <a:extLst>
              <a:ext uri="{FF2B5EF4-FFF2-40B4-BE49-F238E27FC236}">
                <a16:creationId xmlns:a16="http://schemas.microsoft.com/office/drawing/2014/main" id="{E3D9A00B-DDC6-0E28-AB99-5D189B2942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421981" y="2726254"/>
            <a:ext cx="208238" cy="208238"/>
          </a:xfrm>
          <a:prstGeom prst="rect">
            <a:avLst/>
          </a:prstGeom>
        </p:spPr>
      </p:pic>
      <p:pic>
        <p:nvPicPr>
          <p:cNvPr id="39" name="Graphique 38">
            <a:extLst>
              <a:ext uri="{FF2B5EF4-FFF2-40B4-BE49-F238E27FC236}">
                <a16:creationId xmlns:a16="http://schemas.microsoft.com/office/drawing/2014/main" id="{B3A8E440-ACFC-8711-B84D-9032565F4D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421981" y="2997075"/>
            <a:ext cx="208238" cy="208238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5126BD7-4088-07AA-2236-D06BEBCAFA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421981" y="3267896"/>
            <a:ext cx="208238" cy="208238"/>
          </a:xfrm>
          <a:prstGeom prst="rect">
            <a:avLst/>
          </a:prstGeom>
        </p:spPr>
      </p:pic>
      <p:pic>
        <p:nvPicPr>
          <p:cNvPr id="42" name="Graphique 41">
            <a:extLst>
              <a:ext uri="{FF2B5EF4-FFF2-40B4-BE49-F238E27FC236}">
                <a16:creationId xmlns:a16="http://schemas.microsoft.com/office/drawing/2014/main" id="{99E5E498-4587-0E46-DC65-C092995A1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0185" y="180546"/>
            <a:ext cx="1044388" cy="1044388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16F02699-FE07-B679-6B85-8F7BB0064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1886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364A9A7-3753-4AC5-58F1-1CEF6706C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9222F7-DBD1-CA8E-CC45-BB865DB5A052}"/>
              </a:ext>
            </a:extLst>
          </p:cNvPr>
          <p:cNvSpPr/>
          <p:nvPr/>
        </p:nvSpPr>
        <p:spPr>
          <a:xfrm>
            <a:off x="0" y="-18752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pour une image  13">
            <a:extLst>
              <a:ext uri="{FF2B5EF4-FFF2-40B4-BE49-F238E27FC236}">
                <a16:creationId xmlns:a16="http://schemas.microsoft.com/office/drawing/2014/main" id="{F26BE4A7-0829-6F4A-A87D-A22D502B4A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279" r="27279"/>
          <a:stretch>
            <a:fillRect/>
          </a:stretch>
        </p:blipFill>
        <p:spPr>
          <a:xfrm>
            <a:off x="6515099" y="0"/>
            <a:ext cx="56768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9697EE7-411E-EB3D-B804-2BC7CBDF9CE3}"/>
              </a:ext>
            </a:extLst>
          </p:cNvPr>
          <p:cNvSpPr txBox="1"/>
          <p:nvPr/>
        </p:nvSpPr>
        <p:spPr>
          <a:xfrm>
            <a:off x="-890304" y="164391"/>
            <a:ext cx="860232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Contexte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EC80283-9BDB-95C7-D194-E1A31338EABE}"/>
              </a:ext>
            </a:extLst>
          </p:cNvPr>
          <p:cNvGrpSpPr/>
          <p:nvPr/>
        </p:nvGrpSpPr>
        <p:grpSpPr>
          <a:xfrm>
            <a:off x="972457" y="1251857"/>
            <a:ext cx="4876800" cy="4894694"/>
            <a:chOff x="1464126" y="1240313"/>
            <a:chExt cx="4876800" cy="4894694"/>
          </a:xfrm>
        </p:grpSpPr>
        <p:sp>
          <p:nvSpPr>
            <p:cNvPr id="8" name="Sous-titre 4">
              <a:extLst>
                <a:ext uri="{FF2B5EF4-FFF2-40B4-BE49-F238E27FC236}">
                  <a16:creationId xmlns:a16="http://schemas.microsoft.com/office/drawing/2014/main" id="{645D8AFC-FD2A-B4FC-DEB7-B81B94759588}"/>
                </a:ext>
              </a:extLst>
            </p:cNvPr>
            <p:cNvSpPr txBox="1">
              <a:spLocks/>
            </p:cNvSpPr>
            <p:nvPr/>
          </p:nvSpPr>
          <p:spPr>
            <a:xfrm>
              <a:off x="1483067" y="1240313"/>
              <a:ext cx="4857859" cy="451394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 anchorCtr="0" compatLnSpc="1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fr-FR" sz="1800" u="sng" dirty="0">
                  <a:solidFill>
                    <a:srgbClr val="000000"/>
                  </a:solidFill>
                  <a:latin typeface="Calisto MT"/>
                </a:rPr>
                <a:t>Entreprise SOMILY</a:t>
              </a:r>
              <a:r>
                <a:rPr lang="fr-FR" sz="1800" dirty="0">
                  <a:solidFill>
                    <a:srgbClr val="000000"/>
                  </a:solidFill>
                  <a:latin typeface="Calisto MT"/>
                </a:rPr>
                <a:t> : services de consulting et de formation </a:t>
              </a:r>
              <a:r>
                <a:rPr lang="fr-FR" sz="1800" i="1" dirty="0">
                  <a:solidFill>
                    <a:srgbClr val="000000"/>
                  </a:solidFill>
                  <a:latin typeface="Calisto MT"/>
                </a:rPr>
                <a:t>(informatique)</a:t>
              </a:r>
              <a:r>
                <a:rPr lang="fr-FR" sz="1800" dirty="0">
                  <a:solidFill>
                    <a:srgbClr val="000000"/>
                  </a:solidFill>
                  <a:latin typeface="Calisto MT"/>
                </a:rPr>
                <a:t>.</a:t>
              </a:r>
            </a:p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fr-FR" sz="1800" dirty="0">
                  <a:solidFill>
                    <a:srgbClr val="212121"/>
                  </a:solidFill>
                  <a:latin typeface="-apple-system"/>
                </a:rPr>
                <a:t>→ </a:t>
              </a:r>
              <a:r>
                <a:rPr lang="fr-FR" sz="1800" b="1" dirty="0">
                  <a:solidFill>
                    <a:srgbClr val="212121"/>
                  </a:solidFill>
                  <a:latin typeface="Calisto MT"/>
                </a:rPr>
                <a:t>Blog</a:t>
              </a:r>
              <a:r>
                <a:rPr lang="fr-FR" sz="1800" dirty="0">
                  <a:solidFill>
                    <a:srgbClr val="212121"/>
                  </a:solidFill>
                  <a:latin typeface="Calisto MT"/>
                </a:rPr>
                <a:t> pour la présentation de services.</a:t>
              </a:r>
            </a:p>
            <a:p>
              <a:pPr marL="285750" indent="-285750">
                <a:lnSpc>
                  <a:spcPct val="120000"/>
                </a:lnSpc>
                <a:buSzPct val="100000"/>
                <a:buFont typeface="Arial" pitchFamily="34"/>
                <a:buChar char="•"/>
              </a:pPr>
              <a:r>
                <a:rPr lang="fr-FR" sz="1800" dirty="0">
                  <a:solidFill>
                    <a:srgbClr val="212121"/>
                  </a:solidFill>
                  <a:latin typeface="Calisto MT"/>
                </a:rPr>
                <a:t>Accessibilité depuis l’extérieur.</a:t>
              </a:r>
            </a:p>
            <a:p>
              <a:pPr marL="285750" indent="-285750">
                <a:lnSpc>
                  <a:spcPct val="120000"/>
                </a:lnSpc>
                <a:buSzPct val="100000"/>
                <a:buFont typeface="Arial" pitchFamily="34"/>
                <a:buChar char="•"/>
              </a:pPr>
              <a:r>
                <a:rPr lang="fr-FR" sz="1800" dirty="0">
                  <a:solidFill>
                    <a:srgbClr val="212121"/>
                  </a:solidFill>
                  <a:latin typeface="Calisto MT"/>
                </a:rPr>
                <a:t>Disponibilité 24h/24 et 7j/7.</a:t>
              </a:r>
            </a:p>
            <a:p>
              <a:pPr marL="285750" indent="-285750">
                <a:lnSpc>
                  <a:spcPct val="120000"/>
                </a:lnSpc>
                <a:buSzPct val="100000"/>
                <a:buFont typeface="Arial" pitchFamily="34"/>
                <a:buChar char="•"/>
              </a:pPr>
              <a:r>
                <a:rPr lang="fr-FR" sz="1800" dirty="0">
                  <a:solidFill>
                    <a:srgbClr val="212121"/>
                  </a:solidFill>
                  <a:latin typeface="Calisto MT"/>
                </a:rPr>
                <a:t>Evolution régulière.</a:t>
              </a:r>
            </a:p>
            <a:p>
              <a:pPr marL="285750" indent="-285750">
                <a:lnSpc>
                  <a:spcPct val="120000"/>
                </a:lnSpc>
                <a:buSzPct val="100000"/>
                <a:buFont typeface="Arial" pitchFamily="34"/>
                <a:buChar char="•"/>
              </a:pPr>
              <a:r>
                <a:rPr lang="fr-FR" sz="1800" dirty="0">
                  <a:solidFill>
                    <a:srgbClr val="212121"/>
                  </a:solidFill>
                  <a:latin typeface="Calisto MT"/>
                </a:rPr>
                <a:t>Garantir la sécurité.</a:t>
              </a:r>
            </a:p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fr-FR" sz="1800" dirty="0">
                  <a:solidFill>
                    <a:srgbClr val="212121"/>
                  </a:solidFill>
                  <a:latin typeface="-apple-system"/>
                </a:rPr>
                <a:t>→ </a:t>
              </a:r>
              <a:r>
                <a:rPr lang="fr-FR" sz="1800" b="1" dirty="0">
                  <a:solidFill>
                    <a:srgbClr val="212121"/>
                  </a:solidFill>
                  <a:latin typeface="Calisto MT"/>
                </a:rPr>
                <a:t>Monitoring</a:t>
              </a:r>
              <a:r>
                <a:rPr lang="fr-FR" sz="1800" dirty="0">
                  <a:solidFill>
                    <a:srgbClr val="212121"/>
                  </a:solidFill>
                  <a:latin typeface="Calisto MT"/>
                </a:rPr>
                <a:t> pour surveiller l’état des services. </a:t>
              </a:r>
            </a:p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fr-FR" sz="1800" dirty="0">
                  <a:solidFill>
                    <a:srgbClr val="212121"/>
                  </a:solidFill>
                  <a:latin typeface="-apple-system"/>
                </a:rPr>
                <a:t>→ </a:t>
              </a:r>
              <a:r>
                <a:rPr lang="fr-FR" sz="1800" b="1" dirty="0">
                  <a:solidFill>
                    <a:srgbClr val="212121"/>
                  </a:solidFill>
                  <a:latin typeface="Calisto MT"/>
                </a:rPr>
                <a:t>Outil de gestion de projet </a:t>
              </a:r>
              <a:r>
                <a:rPr lang="fr-FR" sz="1800" dirty="0">
                  <a:solidFill>
                    <a:srgbClr val="212121"/>
                  </a:solidFill>
                  <a:latin typeface="Calisto MT"/>
                </a:rPr>
                <a:t>pour la traçabilité.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25BB80CC-DFCB-14C4-D005-5AD527C072E9}"/>
                </a:ext>
              </a:extLst>
            </p:cNvPr>
            <p:cNvCxnSpPr/>
            <p:nvPr/>
          </p:nvCxnSpPr>
          <p:spPr>
            <a:xfrm>
              <a:off x="1464126" y="6135007"/>
              <a:ext cx="48768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093E43-5EEA-DF06-B843-39C970950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5262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avec coins rognés en diagonale 1">
            <a:extLst>
              <a:ext uri="{FF2B5EF4-FFF2-40B4-BE49-F238E27FC236}">
                <a16:creationId xmlns:a16="http://schemas.microsoft.com/office/drawing/2014/main" id="{46016DBD-3E9D-105E-F2F5-C16228C76299}"/>
              </a:ext>
            </a:extLst>
          </p:cNvPr>
          <p:cNvSpPr/>
          <p:nvPr/>
        </p:nvSpPr>
        <p:spPr>
          <a:xfrm>
            <a:off x="1985962" y="1419226"/>
            <a:ext cx="8220075" cy="3857624"/>
          </a:xfrm>
          <a:prstGeom prst="snip2Diag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0FDF0D-5136-6D62-F426-3C65E35F7D4E}"/>
              </a:ext>
            </a:extLst>
          </p:cNvPr>
          <p:cNvSpPr txBox="1"/>
          <p:nvPr/>
        </p:nvSpPr>
        <p:spPr>
          <a:xfrm>
            <a:off x="2123122" y="1419225"/>
            <a:ext cx="476250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6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3A1C83-80B3-8904-8BCF-0EA0B0C9873E}"/>
              </a:ext>
            </a:extLst>
          </p:cNvPr>
          <p:cNvSpPr txBox="1"/>
          <p:nvPr/>
        </p:nvSpPr>
        <p:spPr>
          <a:xfrm>
            <a:off x="1891504" y="2963317"/>
            <a:ext cx="8408989" cy="76944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Conclusion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BC2542C2-9CA2-ECAE-A8DF-05C677025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6780" y="3954483"/>
            <a:ext cx="1118833" cy="110064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9" name="Rectangle : avec coins rognés en diagonale 28">
            <a:extLst>
              <a:ext uri="{FF2B5EF4-FFF2-40B4-BE49-F238E27FC236}">
                <a16:creationId xmlns:a16="http://schemas.microsoft.com/office/drawing/2014/main" id="{2751E790-6F9B-A4DA-73FB-869A4DA5DF76}"/>
              </a:ext>
            </a:extLst>
          </p:cNvPr>
          <p:cNvSpPr/>
          <p:nvPr/>
        </p:nvSpPr>
        <p:spPr>
          <a:xfrm>
            <a:off x="-9429911" y="688347"/>
            <a:ext cx="7429500" cy="511812"/>
          </a:xfrm>
          <a:prstGeom prst="snip2DiagRect">
            <a:avLst/>
          </a:prstGeom>
          <a:solidFill>
            <a:srgbClr val="C3D3E7"/>
          </a:solidFill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Déploiement d’un environnement de virtualisation en interne</a:t>
            </a:r>
          </a:p>
          <a:p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D12C9A0-7A8D-4472-A7C5-A335226DB268}"/>
              </a:ext>
            </a:extLst>
          </p:cNvPr>
          <p:cNvGrpSpPr/>
          <p:nvPr/>
        </p:nvGrpSpPr>
        <p:grpSpPr>
          <a:xfrm>
            <a:off x="-9894154" y="1502566"/>
            <a:ext cx="8224987" cy="569845"/>
            <a:chOff x="2363027" y="1708400"/>
            <a:chExt cx="8224987" cy="569845"/>
          </a:xfrm>
        </p:grpSpPr>
        <p:sp>
          <p:nvSpPr>
            <p:cNvPr id="31" name="Rectangle : avec coins rognés en diagonale 30">
              <a:extLst>
                <a:ext uri="{FF2B5EF4-FFF2-40B4-BE49-F238E27FC236}">
                  <a16:creationId xmlns:a16="http://schemas.microsoft.com/office/drawing/2014/main" id="{CA05F34B-08A6-2B60-3DAA-BBAAC8EEE094}"/>
                </a:ext>
              </a:extLst>
            </p:cNvPr>
            <p:cNvSpPr/>
            <p:nvPr/>
          </p:nvSpPr>
          <p:spPr>
            <a:xfrm>
              <a:off x="3158514" y="1732040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Mise en place de serveurs Linux d’hébergement des services</a:t>
              </a:r>
            </a:p>
            <a:p>
              <a:endParaRPr lang="fr-FR" sz="1600" dirty="0">
                <a:solidFill>
                  <a:schemeClr val="tx1"/>
                </a:solidFill>
              </a:endParaRPr>
            </a:p>
          </p:txBody>
        </p:sp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28F09C2-B16B-2243-E2CE-AA2CFB1CB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63027" y="1708400"/>
              <a:ext cx="569845" cy="569845"/>
            </a:xfrm>
            <a:prstGeom prst="rect">
              <a:avLst/>
            </a:prstGeom>
          </p:spPr>
        </p:pic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B1E32209-489C-027A-370B-27C0A4138CE8}"/>
              </a:ext>
            </a:extLst>
          </p:cNvPr>
          <p:cNvGrpSpPr/>
          <p:nvPr/>
        </p:nvGrpSpPr>
        <p:grpSpPr>
          <a:xfrm>
            <a:off x="-9609232" y="2353411"/>
            <a:ext cx="8271310" cy="569845"/>
            <a:chOff x="2647949" y="2559245"/>
            <a:chExt cx="8271310" cy="569845"/>
          </a:xfrm>
        </p:grpSpPr>
        <p:sp>
          <p:nvSpPr>
            <p:cNvPr id="34" name="Rectangle : avec coins rognés en diagonale 33">
              <a:extLst>
                <a:ext uri="{FF2B5EF4-FFF2-40B4-BE49-F238E27FC236}">
                  <a16:creationId xmlns:a16="http://schemas.microsoft.com/office/drawing/2014/main" id="{4F9F67CF-5779-109A-65EE-E9341912DB58}"/>
                </a:ext>
              </a:extLst>
            </p:cNvPr>
            <p:cNvSpPr/>
            <p:nvPr/>
          </p:nvSpPr>
          <p:spPr>
            <a:xfrm>
              <a:off x="3489759" y="2598003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Utilisation de Docker pour le déploiement des services</a:t>
              </a:r>
            </a:p>
            <a:p>
              <a:endParaRPr lang="fr-FR" sz="1600" dirty="0">
                <a:solidFill>
                  <a:schemeClr val="tx1"/>
                </a:solidFill>
              </a:endParaRPr>
            </a:p>
          </p:txBody>
        </p:sp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23F2075-8419-DD29-6E29-49728C5EC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47949" y="2559245"/>
              <a:ext cx="569845" cy="569845"/>
            </a:xfrm>
            <a:prstGeom prst="rect">
              <a:avLst/>
            </a:prstGeom>
          </p:spPr>
        </p:pic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83381DFD-6341-07F3-44C1-85F2401A4662}"/>
              </a:ext>
            </a:extLst>
          </p:cNvPr>
          <p:cNvGrpSpPr/>
          <p:nvPr/>
        </p:nvGrpSpPr>
        <p:grpSpPr>
          <a:xfrm>
            <a:off x="-9377675" y="3243293"/>
            <a:ext cx="8370997" cy="569845"/>
            <a:chOff x="2879506" y="3449127"/>
            <a:chExt cx="8370997" cy="569845"/>
          </a:xfrm>
        </p:grpSpPr>
        <p:sp>
          <p:nvSpPr>
            <p:cNvPr id="37" name="Rectangle : avec coins rognés en diagonale 36">
              <a:extLst>
                <a:ext uri="{FF2B5EF4-FFF2-40B4-BE49-F238E27FC236}">
                  <a16:creationId xmlns:a16="http://schemas.microsoft.com/office/drawing/2014/main" id="{57E2DE06-4012-E7D9-D9C7-FF420B4BE092}"/>
                </a:ext>
              </a:extLst>
            </p:cNvPr>
            <p:cNvSpPr/>
            <p:nvPr/>
          </p:nvSpPr>
          <p:spPr>
            <a:xfrm>
              <a:off x="3821003" y="3463966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Utilisation d’Ansible pour la configuration des serveurs</a:t>
              </a:r>
            </a:p>
          </p:txBody>
        </p:sp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67A3442A-30FB-71A3-0735-6A8A567DB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79506" y="3449127"/>
              <a:ext cx="569845" cy="569845"/>
            </a:xfrm>
            <a:prstGeom prst="rect">
              <a:avLst/>
            </a:prstGeom>
          </p:spPr>
        </p:pic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ED31AED9-26D3-1A69-4FDE-C76B69997D5D}"/>
              </a:ext>
            </a:extLst>
          </p:cNvPr>
          <p:cNvGrpSpPr/>
          <p:nvPr/>
        </p:nvGrpSpPr>
        <p:grpSpPr>
          <a:xfrm>
            <a:off x="-10179076" y="5793379"/>
            <a:ext cx="8178665" cy="569845"/>
            <a:chOff x="2078105" y="5999213"/>
            <a:chExt cx="8178665" cy="569845"/>
          </a:xfrm>
        </p:grpSpPr>
        <p:sp>
          <p:nvSpPr>
            <p:cNvPr id="40" name="Rectangle : avec coins rognés en diagonale 39">
              <a:extLst>
                <a:ext uri="{FF2B5EF4-FFF2-40B4-BE49-F238E27FC236}">
                  <a16:creationId xmlns:a16="http://schemas.microsoft.com/office/drawing/2014/main" id="{5E30FC9D-8662-6874-7EDE-C46C1E8358E9}"/>
                </a:ext>
              </a:extLst>
            </p:cNvPr>
            <p:cNvSpPr/>
            <p:nvPr/>
          </p:nvSpPr>
          <p:spPr>
            <a:xfrm>
              <a:off x="2827270" y="6057246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 avec alertes</a:t>
              </a:r>
            </a:p>
          </p:txBody>
        </p:sp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10D730B2-5B54-26AE-EC56-BCB1B82A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78105" y="5999213"/>
              <a:ext cx="569845" cy="569845"/>
            </a:xfrm>
            <a:prstGeom prst="rect">
              <a:avLst/>
            </a:prstGeom>
          </p:spPr>
        </p:pic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771CDF42-6EDB-1364-8EBA-563DE0DA2989}"/>
              </a:ext>
            </a:extLst>
          </p:cNvPr>
          <p:cNvGrpSpPr/>
          <p:nvPr/>
        </p:nvGrpSpPr>
        <p:grpSpPr>
          <a:xfrm>
            <a:off x="-9609232" y="4038204"/>
            <a:ext cx="8271310" cy="640226"/>
            <a:chOff x="2647949" y="4244038"/>
            <a:chExt cx="8271310" cy="640226"/>
          </a:xfrm>
        </p:grpSpPr>
        <p:sp>
          <p:nvSpPr>
            <p:cNvPr id="43" name="Rectangle : avec coins rognés en diagonale 42">
              <a:extLst>
                <a:ext uri="{FF2B5EF4-FFF2-40B4-BE49-F238E27FC236}">
                  <a16:creationId xmlns:a16="http://schemas.microsoft.com/office/drawing/2014/main" id="{D1C6FD37-2D0F-BA56-DFDA-1228584E01A4}"/>
                </a:ext>
              </a:extLst>
            </p:cNvPr>
            <p:cNvSpPr/>
            <p:nvPr/>
          </p:nvSpPr>
          <p:spPr>
            <a:xfrm>
              <a:off x="3489759" y="4329929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Active Directory pour l’authentification des utilisateurs</a:t>
              </a:r>
            </a:p>
          </p:txBody>
        </p:sp>
        <p:pic>
          <p:nvPicPr>
            <p:cNvPr id="44" name="Graphique 43">
              <a:extLst>
                <a:ext uri="{FF2B5EF4-FFF2-40B4-BE49-F238E27FC236}">
                  <a16:creationId xmlns:a16="http://schemas.microsoft.com/office/drawing/2014/main" id="{7817171C-44A1-E0EC-3DB1-BBEBF2810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47949" y="4244038"/>
              <a:ext cx="586457" cy="640226"/>
            </a:xfrm>
            <a:prstGeom prst="rect">
              <a:avLst/>
            </a:prstGeom>
          </p:spPr>
        </p:pic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52EC8CB4-6EF2-A5DC-4209-4360A0E7CE1D}"/>
              </a:ext>
            </a:extLst>
          </p:cNvPr>
          <p:cNvGrpSpPr/>
          <p:nvPr/>
        </p:nvGrpSpPr>
        <p:grpSpPr>
          <a:xfrm>
            <a:off x="-9899895" y="4933280"/>
            <a:ext cx="8230728" cy="640226"/>
            <a:chOff x="2357286" y="5139114"/>
            <a:chExt cx="8230728" cy="640226"/>
          </a:xfrm>
        </p:grpSpPr>
        <p:sp>
          <p:nvSpPr>
            <p:cNvPr id="46" name="Rectangle : avec coins rognés en diagonale 45">
              <a:extLst>
                <a:ext uri="{FF2B5EF4-FFF2-40B4-BE49-F238E27FC236}">
                  <a16:creationId xmlns:a16="http://schemas.microsoft.com/office/drawing/2014/main" id="{C44BC78B-E50D-185F-9FC9-60F9DD1931EF}"/>
                </a:ext>
              </a:extLst>
            </p:cNvPr>
            <p:cNvSpPr/>
            <p:nvPr/>
          </p:nvSpPr>
          <p:spPr>
            <a:xfrm>
              <a:off x="3158514" y="5230041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DNS pour la résolution des noms de domaine</a:t>
              </a:r>
            </a:p>
          </p:txBody>
        </p:sp>
        <p:pic>
          <p:nvPicPr>
            <p:cNvPr id="47" name="Graphique 46">
              <a:extLst>
                <a:ext uri="{FF2B5EF4-FFF2-40B4-BE49-F238E27FC236}">
                  <a16:creationId xmlns:a16="http://schemas.microsoft.com/office/drawing/2014/main" id="{14ECF0FF-D0DA-161A-E562-7D8B4370A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57286" y="5139114"/>
              <a:ext cx="586457" cy="640226"/>
            </a:xfrm>
            <a:prstGeom prst="rect">
              <a:avLst/>
            </a:prstGeom>
          </p:spPr>
        </p:pic>
      </p:grpSp>
      <p:pic>
        <p:nvPicPr>
          <p:cNvPr id="48" name="Graphique 47">
            <a:extLst>
              <a:ext uri="{FF2B5EF4-FFF2-40B4-BE49-F238E27FC236}">
                <a16:creationId xmlns:a16="http://schemas.microsoft.com/office/drawing/2014/main" id="{D941B63A-6ACE-EA97-74E8-C21A881F11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195689" y="598237"/>
            <a:ext cx="586457" cy="64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149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364A9A7-3753-4AC5-58F1-1CEF6706C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9222F7-DBD1-CA8E-CC45-BB865DB5A052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188030" y="-1040594"/>
            <a:ext cx="18526125" cy="9520931"/>
            <a:chOff x="1999848" y="1458310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99848" y="1458310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 w="25400">
                  <a:solidFill>
                    <a:schemeClr val="bg1"/>
                  </a:solidFill>
                </a:ln>
              </a:endParaRPr>
            </a:p>
          </p:txBody>
        </p:sp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F144F0BE-C045-02C9-47A3-D81DDB860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31094" y="4071446"/>
              <a:ext cx="1146344" cy="1000616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759658" y="1898704"/>
              <a:ext cx="3816866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Conclusion</a:t>
              </a:r>
            </a:p>
          </p:txBody>
        </p:sp>
      </p:grpSp>
      <p:sp>
        <p:nvSpPr>
          <p:cNvPr id="11" name="Rectangle : avec coins rognés en diagonale 10">
            <a:extLst>
              <a:ext uri="{FF2B5EF4-FFF2-40B4-BE49-F238E27FC236}">
                <a16:creationId xmlns:a16="http://schemas.microsoft.com/office/drawing/2014/main" id="{4D30C420-8811-4285-06C6-3A6F0D82B9BE}"/>
              </a:ext>
            </a:extLst>
          </p:cNvPr>
          <p:cNvSpPr/>
          <p:nvPr/>
        </p:nvSpPr>
        <p:spPr>
          <a:xfrm>
            <a:off x="2827270" y="894181"/>
            <a:ext cx="7429500" cy="511812"/>
          </a:xfrm>
          <a:prstGeom prst="snip2DiagRect">
            <a:avLst/>
          </a:prstGeom>
          <a:solidFill>
            <a:srgbClr val="C3D3E7"/>
          </a:solidFill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Déploiement d’un environnement de virtualisation en interne</a:t>
            </a:r>
          </a:p>
          <a:p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3770EF1D-6C1C-31B4-BBA8-04607C797042}"/>
              </a:ext>
            </a:extLst>
          </p:cNvPr>
          <p:cNvGrpSpPr/>
          <p:nvPr/>
        </p:nvGrpSpPr>
        <p:grpSpPr>
          <a:xfrm>
            <a:off x="2363027" y="1708400"/>
            <a:ext cx="8224987" cy="569845"/>
            <a:chOff x="2363027" y="1708400"/>
            <a:chExt cx="8224987" cy="569845"/>
          </a:xfrm>
        </p:grpSpPr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C1D3DBA8-4751-CCB9-54EE-4D25D43E50C1}"/>
                </a:ext>
              </a:extLst>
            </p:cNvPr>
            <p:cNvSpPr/>
            <p:nvPr/>
          </p:nvSpPr>
          <p:spPr>
            <a:xfrm>
              <a:off x="3158514" y="1732040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Mise en place de serveurs Linux d’hébergement des services</a:t>
              </a:r>
            </a:p>
            <a:p>
              <a:endParaRPr lang="fr-FR" sz="1600" dirty="0">
                <a:solidFill>
                  <a:schemeClr val="tx1"/>
                </a:solidFill>
              </a:endParaRPr>
            </a:p>
          </p:txBody>
        </p:sp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A8CF3C79-F3CA-6D02-D752-F3FEA01AD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63027" y="1708400"/>
              <a:ext cx="569845" cy="569845"/>
            </a:xfrm>
            <a:prstGeom prst="rect">
              <a:avLst/>
            </a:prstGeom>
          </p:spPr>
        </p:pic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ACE70937-9D09-43F1-DF8D-69CED94E31BA}"/>
              </a:ext>
            </a:extLst>
          </p:cNvPr>
          <p:cNvGrpSpPr/>
          <p:nvPr/>
        </p:nvGrpSpPr>
        <p:grpSpPr>
          <a:xfrm>
            <a:off x="2647949" y="2559245"/>
            <a:ext cx="8271310" cy="569845"/>
            <a:chOff x="2647949" y="2559245"/>
            <a:chExt cx="8271310" cy="569845"/>
          </a:xfrm>
        </p:grpSpPr>
        <p:sp>
          <p:nvSpPr>
            <p:cNvPr id="27" name="Rectangle : avec coins rognés en diagonale 26">
              <a:extLst>
                <a:ext uri="{FF2B5EF4-FFF2-40B4-BE49-F238E27FC236}">
                  <a16:creationId xmlns:a16="http://schemas.microsoft.com/office/drawing/2014/main" id="{46B5FCFC-57EF-B423-45EA-9FA5AA82F4F8}"/>
                </a:ext>
              </a:extLst>
            </p:cNvPr>
            <p:cNvSpPr/>
            <p:nvPr/>
          </p:nvSpPr>
          <p:spPr>
            <a:xfrm>
              <a:off x="3489759" y="2598003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Utilisation de Docker pour le déploiement des services</a:t>
              </a:r>
            </a:p>
            <a:p>
              <a:endParaRPr lang="fr-FR" sz="1600" dirty="0">
                <a:solidFill>
                  <a:schemeClr val="tx1"/>
                </a:solidFill>
              </a:endParaRPr>
            </a:p>
          </p:txBody>
        </p:sp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6C29290-CEE6-184E-D06D-38907F662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47949" y="2559245"/>
              <a:ext cx="569845" cy="569845"/>
            </a:xfrm>
            <a:prstGeom prst="rect">
              <a:avLst/>
            </a:prstGeom>
          </p:spPr>
        </p:pic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50DE6DE5-55C8-133A-90EA-6AD5EF427E0A}"/>
              </a:ext>
            </a:extLst>
          </p:cNvPr>
          <p:cNvGrpSpPr/>
          <p:nvPr/>
        </p:nvGrpSpPr>
        <p:grpSpPr>
          <a:xfrm>
            <a:off x="2879506" y="3449127"/>
            <a:ext cx="8370997" cy="569845"/>
            <a:chOff x="2879506" y="3449127"/>
            <a:chExt cx="8370997" cy="569845"/>
          </a:xfrm>
        </p:grpSpPr>
        <p:sp>
          <p:nvSpPr>
            <p:cNvPr id="30" name="Rectangle : avec coins rognés en diagonale 29">
              <a:extLst>
                <a:ext uri="{FF2B5EF4-FFF2-40B4-BE49-F238E27FC236}">
                  <a16:creationId xmlns:a16="http://schemas.microsoft.com/office/drawing/2014/main" id="{A8671363-7EB4-7709-7E92-09C4C805F1BA}"/>
                </a:ext>
              </a:extLst>
            </p:cNvPr>
            <p:cNvSpPr/>
            <p:nvPr/>
          </p:nvSpPr>
          <p:spPr>
            <a:xfrm>
              <a:off x="3821003" y="3463966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Utilisation d’Ansible pour la configuration des serveurs</a:t>
              </a:r>
            </a:p>
          </p:txBody>
        </p:sp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C3F14E2C-CEF6-18D2-042F-2A7FC57B6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79506" y="3449127"/>
              <a:ext cx="569845" cy="569845"/>
            </a:xfrm>
            <a:prstGeom prst="rect">
              <a:avLst/>
            </a:prstGeom>
          </p:spPr>
        </p:pic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A0A06509-EC43-D264-5524-B0F2B493CC04}"/>
              </a:ext>
            </a:extLst>
          </p:cNvPr>
          <p:cNvGrpSpPr/>
          <p:nvPr/>
        </p:nvGrpSpPr>
        <p:grpSpPr>
          <a:xfrm>
            <a:off x="2078105" y="5999213"/>
            <a:ext cx="8178665" cy="569845"/>
            <a:chOff x="2078105" y="5999213"/>
            <a:chExt cx="8178665" cy="569845"/>
          </a:xfrm>
        </p:grpSpPr>
        <p:sp>
          <p:nvSpPr>
            <p:cNvPr id="39" name="Rectangle : avec coins rognés en diagonale 38">
              <a:extLst>
                <a:ext uri="{FF2B5EF4-FFF2-40B4-BE49-F238E27FC236}">
                  <a16:creationId xmlns:a16="http://schemas.microsoft.com/office/drawing/2014/main" id="{FE642219-BA62-28FE-8B87-679D8252312F}"/>
                </a:ext>
              </a:extLst>
            </p:cNvPr>
            <p:cNvSpPr/>
            <p:nvPr/>
          </p:nvSpPr>
          <p:spPr>
            <a:xfrm>
              <a:off x="2827270" y="6057246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 avec alertes</a:t>
              </a:r>
            </a:p>
          </p:txBody>
        </p:sp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4E6DD16A-A98B-C5DF-9624-9E942033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8105" y="5999213"/>
              <a:ext cx="569845" cy="569845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7005EC6B-6C3D-79D2-9F22-6CBC46DA063F}"/>
              </a:ext>
            </a:extLst>
          </p:cNvPr>
          <p:cNvGrpSpPr/>
          <p:nvPr/>
        </p:nvGrpSpPr>
        <p:grpSpPr>
          <a:xfrm>
            <a:off x="2647949" y="4244038"/>
            <a:ext cx="8271310" cy="640226"/>
            <a:chOff x="2647949" y="4244038"/>
            <a:chExt cx="8271310" cy="640226"/>
          </a:xfrm>
        </p:grpSpPr>
        <p:sp>
          <p:nvSpPr>
            <p:cNvPr id="33" name="Rectangle : avec coins rognés en diagonale 32">
              <a:extLst>
                <a:ext uri="{FF2B5EF4-FFF2-40B4-BE49-F238E27FC236}">
                  <a16:creationId xmlns:a16="http://schemas.microsoft.com/office/drawing/2014/main" id="{FEC33036-62C0-3C55-A3E8-340AF9302271}"/>
                </a:ext>
              </a:extLst>
            </p:cNvPr>
            <p:cNvSpPr/>
            <p:nvPr/>
          </p:nvSpPr>
          <p:spPr>
            <a:xfrm>
              <a:off x="3489759" y="4329929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Active Directory pour l’authentification des utilisateurs</a:t>
              </a:r>
            </a:p>
          </p:txBody>
        </p:sp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88184741-5857-EB08-5A5D-1510E97BD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47949" y="4244038"/>
              <a:ext cx="586457" cy="640226"/>
            </a:xfrm>
            <a:prstGeom prst="rect">
              <a:avLst/>
            </a:prstGeom>
          </p:spPr>
        </p:pic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22C14DD6-C4C5-C983-C552-413884131C59}"/>
              </a:ext>
            </a:extLst>
          </p:cNvPr>
          <p:cNvGrpSpPr/>
          <p:nvPr/>
        </p:nvGrpSpPr>
        <p:grpSpPr>
          <a:xfrm>
            <a:off x="2357286" y="5139114"/>
            <a:ext cx="8230728" cy="640226"/>
            <a:chOff x="2357286" y="5139114"/>
            <a:chExt cx="8230728" cy="640226"/>
          </a:xfrm>
        </p:grpSpPr>
        <p:sp>
          <p:nvSpPr>
            <p:cNvPr id="36" name="Rectangle : avec coins rognés en diagonale 35">
              <a:extLst>
                <a:ext uri="{FF2B5EF4-FFF2-40B4-BE49-F238E27FC236}">
                  <a16:creationId xmlns:a16="http://schemas.microsoft.com/office/drawing/2014/main" id="{3D1DF7F0-EF5B-8AA7-61C3-DD77AF7DD9AC}"/>
                </a:ext>
              </a:extLst>
            </p:cNvPr>
            <p:cNvSpPr/>
            <p:nvPr/>
          </p:nvSpPr>
          <p:spPr>
            <a:xfrm>
              <a:off x="3158514" y="5230041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DNS pour la résolution des noms de domaine</a:t>
              </a:r>
            </a:p>
          </p:txBody>
        </p:sp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FDA1CC98-C7F1-21B5-23B9-6A1457B83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57286" y="5139114"/>
              <a:ext cx="586457" cy="640226"/>
            </a:xfrm>
            <a:prstGeom prst="rect">
              <a:avLst/>
            </a:prstGeom>
          </p:spPr>
        </p:pic>
      </p:grpSp>
      <p:pic>
        <p:nvPicPr>
          <p:cNvPr id="50" name="Graphique 49">
            <a:extLst>
              <a:ext uri="{FF2B5EF4-FFF2-40B4-BE49-F238E27FC236}">
                <a16:creationId xmlns:a16="http://schemas.microsoft.com/office/drawing/2014/main" id="{A0EAB0A1-F37D-C9E8-AB74-52AF89A922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9259" y="78462"/>
            <a:ext cx="1118833" cy="110064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742ECAAC-3B89-2A73-2F9F-420AF750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41</a:t>
            </a:fld>
            <a:endParaRPr lang="fr-FR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E7C384A5-F29B-96A8-4065-E9983FBD5F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1492" y="804071"/>
            <a:ext cx="586457" cy="64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1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avec coins rognés en diagonale 1">
            <a:extLst>
              <a:ext uri="{FF2B5EF4-FFF2-40B4-BE49-F238E27FC236}">
                <a16:creationId xmlns:a16="http://schemas.microsoft.com/office/drawing/2014/main" id="{46016DBD-3E9D-105E-F2F5-C16228C76299}"/>
              </a:ext>
            </a:extLst>
          </p:cNvPr>
          <p:cNvSpPr/>
          <p:nvPr/>
        </p:nvSpPr>
        <p:spPr>
          <a:xfrm>
            <a:off x="1985962" y="1419226"/>
            <a:ext cx="8220075" cy="3857624"/>
          </a:xfrm>
          <a:prstGeom prst="snip2Diag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0FDF0D-5136-6D62-F426-3C65E35F7D4E}"/>
              </a:ext>
            </a:extLst>
          </p:cNvPr>
          <p:cNvSpPr txBox="1"/>
          <p:nvPr/>
        </p:nvSpPr>
        <p:spPr>
          <a:xfrm>
            <a:off x="2138362" y="1419226"/>
            <a:ext cx="476250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6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7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3A1C83-80B3-8904-8BCF-0EA0B0C9873E}"/>
              </a:ext>
            </a:extLst>
          </p:cNvPr>
          <p:cNvSpPr txBox="1"/>
          <p:nvPr/>
        </p:nvSpPr>
        <p:spPr>
          <a:xfrm>
            <a:off x="1891504" y="2705725"/>
            <a:ext cx="8408989" cy="144655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Perspectives</a:t>
            </a:r>
          </a:p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d’évolution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E4A1852A-3FEA-3162-6CDF-603661222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2916" y="4032636"/>
            <a:ext cx="1057385" cy="1066052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87" name="Isosceles Triangle 26">
            <a:extLst>
              <a:ext uri="{FF2B5EF4-FFF2-40B4-BE49-F238E27FC236}">
                <a16:creationId xmlns:a16="http://schemas.microsoft.com/office/drawing/2014/main" id="{522EA8B4-B087-3590-4886-12FFAD110F25}"/>
              </a:ext>
            </a:extLst>
          </p:cNvPr>
          <p:cNvSpPr/>
          <p:nvPr/>
        </p:nvSpPr>
        <p:spPr>
          <a:xfrm rot="16200000">
            <a:off x="3815698" y="8336282"/>
            <a:ext cx="3588096" cy="1523238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C6939A6-3E31-68A5-292E-E1D121721EE0}"/>
              </a:ext>
            </a:extLst>
          </p:cNvPr>
          <p:cNvSpPr/>
          <p:nvPr/>
        </p:nvSpPr>
        <p:spPr>
          <a:xfrm>
            <a:off x="6348331" y="9434698"/>
            <a:ext cx="5406228" cy="1406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89" name="Isosceles Triangle 48">
            <a:extLst>
              <a:ext uri="{FF2B5EF4-FFF2-40B4-BE49-F238E27FC236}">
                <a16:creationId xmlns:a16="http://schemas.microsoft.com/office/drawing/2014/main" id="{7ABD3AAF-3327-2F01-035E-98DA0D73D63B}"/>
              </a:ext>
            </a:extLst>
          </p:cNvPr>
          <p:cNvSpPr/>
          <p:nvPr/>
        </p:nvSpPr>
        <p:spPr>
          <a:xfrm rot="16200000">
            <a:off x="4841944" y="9429576"/>
            <a:ext cx="1501267" cy="1511512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90" name="Isosceles Triangle 49">
            <a:extLst>
              <a:ext uri="{FF2B5EF4-FFF2-40B4-BE49-F238E27FC236}">
                <a16:creationId xmlns:a16="http://schemas.microsoft.com/office/drawing/2014/main" id="{0068DB79-BC9C-CE64-DBEA-C5994AD2FCE9}"/>
              </a:ext>
            </a:extLst>
          </p:cNvPr>
          <p:cNvSpPr/>
          <p:nvPr/>
        </p:nvSpPr>
        <p:spPr>
          <a:xfrm rot="16200000">
            <a:off x="4437194" y="11360593"/>
            <a:ext cx="2311175" cy="1511100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grpSp>
        <p:nvGrpSpPr>
          <p:cNvPr id="91" name="Group 37">
            <a:extLst>
              <a:ext uri="{FF2B5EF4-FFF2-40B4-BE49-F238E27FC236}">
                <a16:creationId xmlns:a16="http://schemas.microsoft.com/office/drawing/2014/main" id="{FC8AA86D-9025-3E75-5704-AED489DEEE85}"/>
              </a:ext>
            </a:extLst>
          </p:cNvPr>
          <p:cNvGrpSpPr/>
          <p:nvPr/>
        </p:nvGrpSpPr>
        <p:grpSpPr>
          <a:xfrm>
            <a:off x="1309741" y="10067983"/>
            <a:ext cx="3483040" cy="3495618"/>
            <a:chOff x="1130676" y="2793247"/>
            <a:chExt cx="3431456" cy="3443848"/>
          </a:xfrm>
        </p:grpSpPr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9A65F09D-6DC8-18FD-DB28-0A67AE46F7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59632" y="2793247"/>
              <a:ext cx="1656184" cy="1741475"/>
            </a:xfrm>
            <a:custGeom>
              <a:avLst/>
              <a:gdLst/>
              <a:ahLst/>
              <a:cxnLst/>
              <a:rect l="l" t="t" r="r" b="b"/>
              <a:pathLst>
                <a:path w="1656184" h="1741475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cubicBezTo>
                    <a:pt x="193278" y="587139"/>
                    <a:pt x="192903" y="597412"/>
                    <a:pt x="192528" y="607686"/>
                  </a:cubicBezTo>
                  <a:cubicBezTo>
                    <a:pt x="192903" y="617184"/>
                    <a:pt x="193278" y="626682"/>
                    <a:pt x="193653" y="636180"/>
                  </a:cubicBez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lnTo>
                    <a:pt x="119907" y="1191529"/>
                  </a:ln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09866" y="1741475"/>
                  </a:lnTo>
                  <a:lnTo>
                    <a:pt x="699234" y="1702328"/>
                  </a:lnTo>
                  <a:lnTo>
                    <a:pt x="697686" y="1708838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lnTo>
                    <a:pt x="1391037" y="1350865"/>
                  </a:lnTo>
                  <a:lnTo>
                    <a:pt x="1392163" y="1332837"/>
                  </a:ln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cubicBezTo>
                    <a:pt x="1655809" y="708289"/>
                    <a:pt x="1655434" y="689680"/>
                    <a:pt x="1655059" y="671072"/>
                  </a:cubicBez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93" name="Rounded Rectangle 18">
              <a:extLst>
                <a:ext uri="{FF2B5EF4-FFF2-40B4-BE49-F238E27FC236}">
                  <a16:creationId xmlns:a16="http://schemas.microsoft.com/office/drawing/2014/main" id="{05BCD4C0-637E-8069-9699-46FCE93ADB45}"/>
                </a:ext>
              </a:extLst>
            </p:cNvPr>
            <p:cNvSpPr/>
            <p:nvPr/>
          </p:nvSpPr>
          <p:spPr>
            <a:xfrm>
              <a:off x="2733332" y="3284983"/>
              <a:ext cx="1828800" cy="648072"/>
            </a:xfrm>
            <a:custGeom>
              <a:avLst/>
              <a:gdLst/>
              <a:ahLst/>
              <a:cxnLst/>
              <a:rect l="l" t="t" r="r" b="b"/>
              <a:pathLst>
                <a:path w="1828800" h="648072">
                  <a:moveTo>
                    <a:pt x="1605221" y="0"/>
                  </a:moveTo>
                  <a:lnTo>
                    <a:pt x="1764347" y="0"/>
                  </a:lnTo>
                  <a:cubicBezTo>
                    <a:pt x="1799943" y="0"/>
                    <a:pt x="1828800" y="28857"/>
                    <a:pt x="1828800" y="64453"/>
                  </a:cubicBezTo>
                  <a:lnTo>
                    <a:pt x="1828800" y="583619"/>
                  </a:lnTo>
                  <a:cubicBezTo>
                    <a:pt x="1828800" y="619215"/>
                    <a:pt x="1799943" y="648072"/>
                    <a:pt x="1764347" y="648072"/>
                  </a:cubicBezTo>
                  <a:lnTo>
                    <a:pt x="1605221" y="648072"/>
                  </a:lnTo>
                  <a:cubicBezTo>
                    <a:pt x="1569625" y="648072"/>
                    <a:pt x="1540768" y="619215"/>
                    <a:pt x="1540768" y="583619"/>
                  </a:cubicBezTo>
                  <a:lnTo>
                    <a:pt x="1540768" y="581685"/>
                  </a:lnTo>
                  <a:lnTo>
                    <a:pt x="250059" y="581685"/>
                  </a:lnTo>
                  <a:cubicBezTo>
                    <a:pt x="224426" y="581685"/>
                    <a:pt x="203646" y="560905"/>
                    <a:pt x="203646" y="535272"/>
                  </a:cubicBezTo>
                  <a:lnTo>
                    <a:pt x="203646" y="466247"/>
                  </a:lnTo>
                  <a:cubicBezTo>
                    <a:pt x="203230" y="466497"/>
                    <a:pt x="202808" y="466502"/>
                    <a:pt x="202384" y="466502"/>
                  </a:cubicBezTo>
                  <a:lnTo>
                    <a:pt x="49692" y="466502"/>
                  </a:lnTo>
                  <a:cubicBezTo>
                    <a:pt x="22248" y="466502"/>
                    <a:pt x="0" y="444254"/>
                    <a:pt x="0" y="416810"/>
                  </a:cubicBezTo>
                  <a:lnTo>
                    <a:pt x="0" y="193708"/>
                  </a:lnTo>
                  <a:cubicBezTo>
                    <a:pt x="0" y="166264"/>
                    <a:pt x="22248" y="144016"/>
                    <a:pt x="49692" y="144016"/>
                  </a:cubicBezTo>
                  <a:lnTo>
                    <a:pt x="202384" y="144016"/>
                  </a:lnTo>
                  <a:lnTo>
                    <a:pt x="203646" y="144271"/>
                  </a:lnTo>
                  <a:lnTo>
                    <a:pt x="203646" y="112801"/>
                  </a:lnTo>
                  <a:cubicBezTo>
                    <a:pt x="203646" y="87168"/>
                    <a:pt x="224426" y="66388"/>
                    <a:pt x="250059" y="66388"/>
                  </a:cubicBezTo>
                  <a:lnTo>
                    <a:pt x="1540768" y="66388"/>
                  </a:lnTo>
                  <a:lnTo>
                    <a:pt x="1540768" y="64453"/>
                  </a:lnTo>
                  <a:cubicBezTo>
                    <a:pt x="1540768" y="28857"/>
                    <a:pt x="1569625" y="0"/>
                    <a:pt x="16052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A65540EE-8ED4-3631-324A-2C30D7ADC3E1}"/>
                </a:ext>
              </a:extLst>
            </p:cNvPr>
            <p:cNvSpPr/>
            <p:nvPr/>
          </p:nvSpPr>
          <p:spPr>
            <a:xfrm>
              <a:off x="1130676" y="4159425"/>
              <a:ext cx="2759432" cy="2077670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9430" h="2077670">
                  <a:moveTo>
                    <a:pt x="221873" y="183976"/>
                  </a:moveTo>
                  <a:cubicBezTo>
                    <a:pt x="-257552" y="923751"/>
                    <a:pt x="200156" y="1839025"/>
                    <a:pt x="128952" y="2064983"/>
                  </a:cubicBezTo>
                  <a:lnTo>
                    <a:pt x="1861333" y="2077670"/>
                  </a:lnTo>
                  <a:lnTo>
                    <a:pt x="1831598" y="1698451"/>
                  </a:lnTo>
                  <a:cubicBezTo>
                    <a:pt x="2577484" y="1720658"/>
                    <a:pt x="2947680" y="1991050"/>
                    <a:pt x="2664150" y="130334"/>
                  </a:cubicBezTo>
                  <a:cubicBezTo>
                    <a:pt x="2255473" y="54071"/>
                    <a:pt x="2191599" y="89110"/>
                    <a:pt x="2054394" y="98409"/>
                  </a:cubicBezTo>
                  <a:cubicBezTo>
                    <a:pt x="2046378" y="39791"/>
                    <a:pt x="2053381" y="49121"/>
                    <a:pt x="2030082" y="303"/>
                  </a:cubicBezTo>
                  <a:cubicBezTo>
                    <a:pt x="1964498" y="-945"/>
                    <a:pt x="2000929" y="826"/>
                    <a:pt x="1898273" y="22051"/>
                  </a:cubicBezTo>
                  <a:cubicBezTo>
                    <a:pt x="1904623" y="280813"/>
                    <a:pt x="1890896" y="525885"/>
                    <a:pt x="1900421" y="783060"/>
                  </a:cubicBezTo>
                  <a:cubicBezTo>
                    <a:pt x="1749728" y="751246"/>
                    <a:pt x="1517512" y="597607"/>
                    <a:pt x="1226678" y="497145"/>
                  </a:cubicBezTo>
                  <a:cubicBezTo>
                    <a:pt x="1226550" y="618676"/>
                    <a:pt x="1264864" y="688113"/>
                    <a:pt x="1130871" y="572491"/>
                  </a:cubicBezTo>
                  <a:cubicBezTo>
                    <a:pt x="766733" y="481334"/>
                    <a:pt x="654943" y="385765"/>
                    <a:pt x="221873" y="18397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6E25E2AF-6A75-BFDA-BAE7-84E8FB0359EE}"/>
                </a:ext>
              </a:extLst>
            </p:cNvPr>
            <p:cNvSpPr/>
            <p:nvPr/>
          </p:nvSpPr>
          <p:spPr>
            <a:xfrm>
              <a:off x="1353101" y="4180869"/>
              <a:ext cx="1094108" cy="581411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08" h="581411">
                  <a:moveTo>
                    <a:pt x="0" y="200851"/>
                  </a:moveTo>
                  <a:lnTo>
                    <a:pt x="95139" y="0"/>
                  </a:lnTo>
                  <a:lnTo>
                    <a:pt x="1025396" y="338276"/>
                  </a:lnTo>
                  <a:lnTo>
                    <a:pt x="1094108" y="412273"/>
                  </a:lnTo>
                  <a:lnTo>
                    <a:pt x="1078252" y="517984"/>
                  </a:lnTo>
                  <a:lnTo>
                    <a:pt x="1014825" y="480985"/>
                  </a:lnTo>
                  <a:lnTo>
                    <a:pt x="998968" y="581411"/>
                  </a:lnTo>
                  <a:cubicBezTo>
                    <a:pt x="634554" y="475508"/>
                    <a:pt x="332989" y="327704"/>
                    <a:pt x="0" y="2008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5FE51E7B-9791-2545-6E49-3150AE21E918}"/>
                </a:ext>
              </a:extLst>
            </p:cNvPr>
            <p:cNvSpPr/>
            <p:nvPr/>
          </p:nvSpPr>
          <p:spPr>
            <a:xfrm>
              <a:off x="3076189" y="4038629"/>
              <a:ext cx="591981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B27F7312-E8A0-FC9E-6B6F-547A965B2EE3}"/>
                </a:ext>
              </a:extLst>
            </p:cNvPr>
            <p:cNvSpPr/>
            <p:nvPr/>
          </p:nvSpPr>
          <p:spPr>
            <a:xfrm>
              <a:off x="2985409" y="3255814"/>
              <a:ext cx="669512" cy="864666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98" name="ZoneTexte 97">
            <a:extLst>
              <a:ext uri="{FF2B5EF4-FFF2-40B4-BE49-F238E27FC236}">
                <a16:creationId xmlns:a16="http://schemas.microsoft.com/office/drawing/2014/main" id="{B0D79BA5-2E7B-DAC1-FAD6-F6252D50A815}"/>
              </a:ext>
            </a:extLst>
          </p:cNvPr>
          <p:cNvSpPr txBox="1"/>
          <p:nvPr/>
        </p:nvSpPr>
        <p:spPr>
          <a:xfrm>
            <a:off x="6365441" y="7281131"/>
            <a:ext cx="5406228" cy="1703030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endParaRPr lang="fr-FR" sz="1600" b="1" dirty="0"/>
          </a:p>
          <a:p>
            <a:pPr>
              <a:spcAft>
                <a:spcPts val="450"/>
              </a:spcAft>
            </a:pPr>
            <a:r>
              <a:rPr lang="fr-FR" sz="1600" b="1" dirty="0"/>
              <a:t>Sécurité : + d’ESXI (redondance, sauvegarde)</a:t>
            </a:r>
          </a:p>
          <a:p>
            <a:pPr>
              <a:spcAft>
                <a:spcPts val="450"/>
              </a:spcAft>
            </a:pPr>
            <a:r>
              <a:rPr lang="fr-FR" sz="1600" b="1" dirty="0"/>
              <a:t>                  + de réseau </a:t>
            </a:r>
          </a:p>
          <a:p>
            <a:pPr>
              <a:spcAft>
                <a:spcPts val="450"/>
              </a:spcAft>
            </a:pPr>
            <a:r>
              <a:rPr lang="fr-FR" sz="1600" b="1" dirty="0"/>
              <a:t>                  + de VM</a:t>
            </a:r>
          </a:p>
          <a:p>
            <a:pPr>
              <a:spcAft>
                <a:spcPts val="450"/>
              </a:spcAft>
            </a:pPr>
            <a:r>
              <a:rPr lang="fr-FR" sz="1600" b="1" dirty="0"/>
              <a:t>                  Active Directory / DNS / DHCP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382E0342-C10A-864A-0DE3-BBDB166AEADF}"/>
              </a:ext>
            </a:extLst>
          </p:cNvPr>
          <p:cNvSpPr txBox="1"/>
          <p:nvPr/>
        </p:nvSpPr>
        <p:spPr>
          <a:xfrm>
            <a:off x="6359640" y="9465920"/>
            <a:ext cx="5419632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50"/>
              </a:spcAft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Outils</a:t>
            </a:r>
            <a:endParaRPr lang="fr-FR" sz="1600" b="1" dirty="0"/>
          </a:p>
          <a:p>
            <a:pPr>
              <a:spcAft>
                <a:spcPts val="450"/>
              </a:spcAft>
            </a:pPr>
            <a:r>
              <a:rPr lang="fr-FR" sz="1600" b="1" dirty="0"/>
              <a:t>Orchestration des étapes CI/CD</a:t>
            </a:r>
          </a:p>
          <a:p>
            <a:pPr marL="285750" indent="-285750">
              <a:spcAft>
                <a:spcPts val="450"/>
              </a:spcAft>
              <a:buFont typeface="Wingdings" panose="05000000000000000000" pitchFamily="2" charset="2"/>
              <a:buChar char="v"/>
            </a:pPr>
            <a:endParaRPr lang="fr-FR" sz="1600" b="1" dirty="0"/>
          </a:p>
          <a:p>
            <a:pPr>
              <a:spcAft>
                <a:spcPts val="450"/>
              </a:spcAft>
            </a:pPr>
            <a:r>
              <a:rPr lang="fr-FR" sz="1600" b="1" dirty="0"/>
              <a:t>Automatisation du déploiement</a:t>
            </a:r>
          </a:p>
        </p:txBody>
      </p:sp>
      <p:pic>
        <p:nvPicPr>
          <p:cNvPr id="100" name="Image 99" descr="Une image contenant logo&#10;&#10;Description générée automatiquement">
            <a:extLst>
              <a:ext uri="{FF2B5EF4-FFF2-40B4-BE49-F238E27FC236}">
                <a16:creationId xmlns:a16="http://schemas.microsoft.com/office/drawing/2014/main" id="{E6EA8333-ABBD-3A55-7241-17830985EC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098" y="9571274"/>
            <a:ext cx="1474734" cy="737367"/>
          </a:xfrm>
          <a:prstGeom prst="rect">
            <a:avLst/>
          </a:prstGeom>
        </p:spPr>
      </p:pic>
      <p:pic>
        <p:nvPicPr>
          <p:cNvPr id="101" name="Image 100">
            <a:extLst>
              <a:ext uri="{FF2B5EF4-FFF2-40B4-BE49-F238E27FC236}">
                <a16:creationId xmlns:a16="http://schemas.microsoft.com/office/drawing/2014/main" id="{A7961856-7879-10BC-F05A-18C4656EA4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462" y="10394193"/>
            <a:ext cx="1619337" cy="349747"/>
          </a:xfrm>
          <a:prstGeom prst="rect">
            <a:avLst/>
          </a:prstGeom>
        </p:spPr>
      </p:pic>
      <p:sp>
        <p:nvSpPr>
          <p:cNvPr id="102" name="ZoneTexte 101">
            <a:extLst>
              <a:ext uri="{FF2B5EF4-FFF2-40B4-BE49-F238E27FC236}">
                <a16:creationId xmlns:a16="http://schemas.microsoft.com/office/drawing/2014/main" id="{E1CF2F26-6024-C664-F2CF-B2BD5F6A548B}"/>
              </a:ext>
            </a:extLst>
          </p:cNvPr>
          <p:cNvSpPr txBox="1"/>
          <p:nvPr/>
        </p:nvSpPr>
        <p:spPr>
          <a:xfrm>
            <a:off x="6348331" y="11086281"/>
            <a:ext cx="5420176" cy="2200602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>
              <a:spcAft>
                <a:spcPts val="450"/>
              </a:spcAft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Services </a:t>
            </a:r>
            <a:endParaRPr lang="fr-FR" sz="1600" b="1" dirty="0"/>
          </a:p>
          <a:p>
            <a:pPr>
              <a:spcAft>
                <a:spcPts val="450"/>
              </a:spcAft>
            </a:pPr>
            <a:r>
              <a:rPr lang="fr-FR" sz="1600" b="1" dirty="0"/>
              <a:t>Sécurité &amp; disponibilité : </a:t>
            </a:r>
            <a:r>
              <a:rPr lang="fr-FR" sz="1600" b="1" dirty="0" err="1"/>
              <a:t>Load</a:t>
            </a:r>
            <a:r>
              <a:rPr lang="fr-FR" sz="1600" b="1" dirty="0"/>
              <a:t> Balancing Nginx</a:t>
            </a:r>
          </a:p>
          <a:p>
            <a:pPr>
              <a:spcAft>
                <a:spcPts val="450"/>
              </a:spcAft>
            </a:pPr>
            <a:r>
              <a:rPr lang="fr-FR" sz="1600" b="1" dirty="0"/>
              <a:t>Mise en place d’un Cloud </a:t>
            </a:r>
          </a:p>
          <a:p>
            <a:pPr>
              <a:spcAft>
                <a:spcPts val="450"/>
              </a:spcAft>
            </a:pPr>
            <a:r>
              <a:rPr lang="fr-FR" sz="1600" b="1" dirty="0"/>
              <a:t>Service monitoring : </a:t>
            </a:r>
          </a:p>
          <a:p>
            <a:pPr>
              <a:spcAft>
                <a:spcPts val="450"/>
              </a:spcAft>
            </a:pPr>
            <a:r>
              <a:rPr lang="fr-FR" sz="1600" b="1" dirty="0"/>
              <a:t>		</a:t>
            </a:r>
            <a:r>
              <a:rPr lang="fr-FR" sz="1600" b="1" dirty="0" err="1"/>
              <a:t>Alertmanager</a:t>
            </a:r>
            <a:endParaRPr lang="fr-FR" sz="1600" b="1" dirty="0"/>
          </a:p>
          <a:p>
            <a:pPr>
              <a:spcAft>
                <a:spcPts val="450"/>
              </a:spcAft>
            </a:pPr>
            <a:r>
              <a:rPr lang="fr-FR" sz="1600" b="1" dirty="0"/>
              <a:t>		</a:t>
            </a:r>
            <a:r>
              <a:rPr lang="fr-FR" sz="1600" b="1" dirty="0" err="1"/>
              <a:t>Elastic</a:t>
            </a:r>
            <a:r>
              <a:rPr lang="fr-FR" sz="1600" b="1" dirty="0"/>
              <a:t> et </a:t>
            </a:r>
            <a:r>
              <a:rPr lang="fr-FR" sz="1600" b="1" dirty="0" err="1"/>
              <a:t>Kibana</a:t>
            </a:r>
            <a:endParaRPr lang="fr-FR" sz="1600" b="1" dirty="0"/>
          </a:p>
          <a:p>
            <a:pPr marL="214313" indent="-214313">
              <a:spcAft>
                <a:spcPts val="450"/>
              </a:spcAft>
              <a:buFont typeface="Wingdings" panose="05000000000000000000" pitchFamily="2" charset="2"/>
              <a:buChar char="Ø"/>
            </a:pPr>
            <a:endParaRPr lang="fr-FR" sz="1600" b="1" dirty="0"/>
          </a:p>
        </p:txBody>
      </p:sp>
      <p:pic>
        <p:nvPicPr>
          <p:cNvPr id="103" name="Graphique 102">
            <a:extLst>
              <a:ext uri="{FF2B5EF4-FFF2-40B4-BE49-F238E27FC236}">
                <a16:creationId xmlns:a16="http://schemas.microsoft.com/office/drawing/2014/main" id="{17D8501C-1DD1-194F-4019-B25A64C9A7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97482" flipV="1">
            <a:off x="7942524" y="12389731"/>
            <a:ext cx="297527" cy="238835"/>
          </a:xfrm>
          <a:prstGeom prst="rect">
            <a:avLst/>
          </a:prstGeom>
        </p:spPr>
      </p:pic>
      <p:pic>
        <p:nvPicPr>
          <p:cNvPr id="104" name="Graphique 103">
            <a:extLst>
              <a:ext uri="{FF2B5EF4-FFF2-40B4-BE49-F238E27FC236}">
                <a16:creationId xmlns:a16="http://schemas.microsoft.com/office/drawing/2014/main" id="{74B3C12A-6DC9-DB91-A1F4-997C0E424B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97482" flipV="1">
            <a:off x="7955814" y="12697270"/>
            <a:ext cx="297527" cy="238835"/>
          </a:xfrm>
          <a:prstGeom prst="rect">
            <a:avLst/>
          </a:prstGeom>
        </p:spPr>
      </p:pic>
      <p:pic>
        <p:nvPicPr>
          <p:cNvPr id="105" name="Graphique 104">
            <a:extLst>
              <a:ext uri="{FF2B5EF4-FFF2-40B4-BE49-F238E27FC236}">
                <a16:creationId xmlns:a16="http://schemas.microsoft.com/office/drawing/2014/main" id="{CB605473-9B09-4894-9BC6-195471CB9D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89788" y="9841940"/>
            <a:ext cx="189105" cy="189105"/>
          </a:xfrm>
          <a:prstGeom prst="rect">
            <a:avLst/>
          </a:prstGeom>
        </p:spPr>
      </p:pic>
      <p:pic>
        <p:nvPicPr>
          <p:cNvPr id="106" name="Graphique 105">
            <a:extLst>
              <a:ext uri="{FF2B5EF4-FFF2-40B4-BE49-F238E27FC236}">
                <a16:creationId xmlns:a16="http://schemas.microsoft.com/office/drawing/2014/main" id="{A6F72363-40B3-2451-C93F-B66A8F05B7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1068" y="10470745"/>
            <a:ext cx="189105" cy="189105"/>
          </a:xfrm>
          <a:prstGeom prst="rect">
            <a:avLst/>
          </a:prstGeom>
        </p:spPr>
      </p:pic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24BD604C-D7EB-0E16-DB2B-27C9F3283084}"/>
              </a:ext>
            </a:extLst>
          </p:cNvPr>
          <p:cNvCxnSpPr/>
          <p:nvPr/>
        </p:nvCxnSpPr>
        <p:spPr>
          <a:xfrm>
            <a:off x="10274805" y="7792388"/>
            <a:ext cx="0" cy="11317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9E3214B3-2921-794A-9D68-E9123C1AB7CB}"/>
              </a:ext>
            </a:extLst>
          </p:cNvPr>
          <p:cNvSpPr txBox="1"/>
          <p:nvPr/>
        </p:nvSpPr>
        <p:spPr>
          <a:xfrm>
            <a:off x="10510691" y="7695048"/>
            <a:ext cx="1025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Services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B84B96BB-1E67-7268-D18C-47C3AF6F7B5F}"/>
              </a:ext>
            </a:extLst>
          </p:cNvPr>
          <p:cNvSpPr txBox="1"/>
          <p:nvPr/>
        </p:nvSpPr>
        <p:spPr>
          <a:xfrm>
            <a:off x="10273056" y="8247271"/>
            <a:ext cx="1025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HTTPS</a:t>
            </a:r>
          </a:p>
        </p:txBody>
      </p:sp>
      <p:pic>
        <p:nvPicPr>
          <p:cNvPr id="110" name="Graphique 109">
            <a:extLst>
              <a:ext uri="{FF2B5EF4-FFF2-40B4-BE49-F238E27FC236}">
                <a16:creationId xmlns:a16="http://schemas.microsoft.com/office/drawing/2014/main" id="{5BEC5C50-E8A2-DC7D-228C-4C3FD6A069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10717585" y="8041851"/>
            <a:ext cx="189105" cy="189105"/>
          </a:xfrm>
          <a:prstGeom prst="rect">
            <a:avLst/>
          </a:prstGeom>
        </p:spPr>
      </p:pic>
      <p:sp>
        <p:nvSpPr>
          <p:cNvPr id="111" name="ZoneTexte 110">
            <a:extLst>
              <a:ext uri="{FF2B5EF4-FFF2-40B4-BE49-F238E27FC236}">
                <a16:creationId xmlns:a16="http://schemas.microsoft.com/office/drawing/2014/main" id="{51A9244E-D966-4E24-C8B7-B23DBA111B37}"/>
              </a:ext>
            </a:extLst>
          </p:cNvPr>
          <p:cNvSpPr txBox="1"/>
          <p:nvPr/>
        </p:nvSpPr>
        <p:spPr>
          <a:xfrm>
            <a:off x="10892783" y="8247271"/>
            <a:ext cx="1025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Reverse proxy</a:t>
            </a:r>
          </a:p>
        </p:txBody>
      </p:sp>
      <p:pic>
        <p:nvPicPr>
          <p:cNvPr id="112" name="Graphique 111">
            <a:extLst>
              <a:ext uri="{FF2B5EF4-FFF2-40B4-BE49-F238E27FC236}">
                <a16:creationId xmlns:a16="http://schemas.microsoft.com/office/drawing/2014/main" id="{DB2643C6-EB5C-4C59-F5EF-A79CF1D83F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10996774" y="8044749"/>
            <a:ext cx="189105" cy="18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19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B1A10D1-1281-1CCA-ED1E-C9E271361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951042-EFE8-130C-574A-1497DAA29AB0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75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683134" y="-933657"/>
            <a:ext cx="19621617" cy="9520931"/>
            <a:chOff x="1523006" y="1483754"/>
            <a:chExt cx="8706147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2009078" y="1483754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1523006" y="1892672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Perspectives d’évolution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1371749A-77F6-95AD-360E-2EB083146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679378"/>
            <a:ext cx="2090004" cy="210713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94" name="Isosceles Triangle 26">
            <a:extLst>
              <a:ext uri="{FF2B5EF4-FFF2-40B4-BE49-F238E27FC236}">
                <a16:creationId xmlns:a16="http://schemas.microsoft.com/office/drawing/2014/main" id="{A516FF80-FD7D-F964-D0A4-7ABF0042F5E8}"/>
              </a:ext>
            </a:extLst>
          </p:cNvPr>
          <p:cNvSpPr/>
          <p:nvPr/>
        </p:nvSpPr>
        <p:spPr>
          <a:xfrm rot="16200000">
            <a:off x="3786670" y="1630681"/>
            <a:ext cx="3588096" cy="1523238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268C6A9-87E0-BA2E-CF4D-66F84DD27ABF}"/>
              </a:ext>
            </a:extLst>
          </p:cNvPr>
          <p:cNvSpPr/>
          <p:nvPr/>
        </p:nvSpPr>
        <p:spPr>
          <a:xfrm>
            <a:off x="6319303" y="2729097"/>
            <a:ext cx="5406228" cy="1406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96" name="Isosceles Triangle 48">
            <a:extLst>
              <a:ext uri="{FF2B5EF4-FFF2-40B4-BE49-F238E27FC236}">
                <a16:creationId xmlns:a16="http://schemas.microsoft.com/office/drawing/2014/main" id="{BDD07BB9-C03F-D443-6DCD-F53186043618}"/>
              </a:ext>
            </a:extLst>
          </p:cNvPr>
          <p:cNvSpPr/>
          <p:nvPr/>
        </p:nvSpPr>
        <p:spPr>
          <a:xfrm rot="16200000">
            <a:off x="4812916" y="2723975"/>
            <a:ext cx="1501267" cy="1511512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98" name="Isosceles Triangle 49">
            <a:extLst>
              <a:ext uri="{FF2B5EF4-FFF2-40B4-BE49-F238E27FC236}">
                <a16:creationId xmlns:a16="http://schemas.microsoft.com/office/drawing/2014/main" id="{20EEEFFC-1FA0-2865-EB90-4497B11D7E5D}"/>
              </a:ext>
            </a:extLst>
          </p:cNvPr>
          <p:cNvSpPr/>
          <p:nvPr/>
        </p:nvSpPr>
        <p:spPr>
          <a:xfrm rot="16200000">
            <a:off x="4408166" y="4654992"/>
            <a:ext cx="2311175" cy="1511100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grpSp>
        <p:nvGrpSpPr>
          <p:cNvPr id="99" name="Group 37">
            <a:extLst>
              <a:ext uri="{FF2B5EF4-FFF2-40B4-BE49-F238E27FC236}">
                <a16:creationId xmlns:a16="http://schemas.microsoft.com/office/drawing/2014/main" id="{F207BDC7-FEF0-9BA6-140C-6B1B952EC3BC}"/>
              </a:ext>
            </a:extLst>
          </p:cNvPr>
          <p:cNvGrpSpPr/>
          <p:nvPr/>
        </p:nvGrpSpPr>
        <p:grpSpPr>
          <a:xfrm>
            <a:off x="1280713" y="3362382"/>
            <a:ext cx="3483040" cy="3495618"/>
            <a:chOff x="1130676" y="2793247"/>
            <a:chExt cx="3431456" cy="3443848"/>
          </a:xfrm>
        </p:grpSpPr>
        <p:sp>
          <p:nvSpPr>
            <p:cNvPr id="100" name="Freeform 18">
              <a:extLst>
                <a:ext uri="{FF2B5EF4-FFF2-40B4-BE49-F238E27FC236}">
                  <a16:creationId xmlns:a16="http://schemas.microsoft.com/office/drawing/2014/main" id="{D3F99325-88C6-2A4C-FAD1-A29B07843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59632" y="2793247"/>
              <a:ext cx="1656184" cy="1741475"/>
            </a:xfrm>
            <a:custGeom>
              <a:avLst/>
              <a:gdLst/>
              <a:ahLst/>
              <a:cxnLst/>
              <a:rect l="l" t="t" r="r" b="b"/>
              <a:pathLst>
                <a:path w="1656184" h="1741475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cubicBezTo>
                    <a:pt x="193278" y="587139"/>
                    <a:pt x="192903" y="597412"/>
                    <a:pt x="192528" y="607686"/>
                  </a:cubicBezTo>
                  <a:cubicBezTo>
                    <a:pt x="192903" y="617184"/>
                    <a:pt x="193278" y="626682"/>
                    <a:pt x="193653" y="636180"/>
                  </a:cubicBez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lnTo>
                    <a:pt x="119907" y="1191529"/>
                  </a:ln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09866" y="1741475"/>
                  </a:lnTo>
                  <a:lnTo>
                    <a:pt x="699234" y="1702328"/>
                  </a:lnTo>
                  <a:lnTo>
                    <a:pt x="697686" y="1708838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lnTo>
                    <a:pt x="1391037" y="1350865"/>
                  </a:lnTo>
                  <a:lnTo>
                    <a:pt x="1392163" y="1332837"/>
                  </a:ln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cubicBezTo>
                    <a:pt x="1655809" y="708289"/>
                    <a:pt x="1655434" y="689680"/>
                    <a:pt x="1655059" y="671072"/>
                  </a:cubicBez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101" name="Rounded Rectangle 18">
              <a:extLst>
                <a:ext uri="{FF2B5EF4-FFF2-40B4-BE49-F238E27FC236}">
                  <a16:creationId xmlns:a16="http://schemas.microsoft.com/office/drawing/2014/main" id="{AE3DBFE2-E71D-E48A-727E-A08810B4975C}"/>
                </a:ext>
              </a:extLst>
            </p:cNvPr>
            <p:cNvSpPr/>
            <p:nvPr/>
          </p:nvSpPr>
          <p:spPr>
            <a:xfrm>
              <a:off x="2733332" y="3284983"/>
              <a:ext cx="1828800" cy="648072"/>
            </a:xfrm>
            <a:custGeom>
              <a:avLst/>
              <a:gdLst/>
              <a:ahLst/>
              <a:cxnLst/>
              <a:rect l="l" t="t" r="r" b="b"/>
              <a:pathLst>
                <a:path w="1828800" h="648072">
                  <a:moveTo>
                    <a:pt x="1605221" y="0"/>
                  </a:moveTo>
                  <a:lnTo>
                    <a:pt x="1764347" y="0"/>
                  </a:lnTo>
                  <a:cubicBezTo>
                    <a:pt x="1799943" y="0"/>
                    <a:pt x="1828800" y="28857"/>
                    <a:pt x="1828800" y="64453"/>
                  </a:cubicBezTo>
                  <a:lnTo>
                    <a:pt x="1828800" y="583619"/>
                  </a:lnTo>
                  <a:cubicBezTo>
                    <a:pt x="1828800" y="619215"/>
                    <a:pt x="1799943" y="648072"/>
                    <a:pt x="1764347" y="648072"/>
                  </a:cubicBezTo>
                  <a:lnTo>
                    <a:pt x="1605221" y="648072"/>
                  </a:lnTo>
                  <a:cubicBezTo>
                    <a:pt x="1569625" y="648072"/>
                    <a:pt x="1540768" y="619215"/>
                    <a:pt x="1540768" y="583619"/>
                  </a:cubicBezTo>
                  <a:lnTo>
                    <a:pt x="1540768" y="581685"/>
                  </a:lnTo>
                  <a:lnTo>
                    <a:pt x="250059" y="581685"/>
                  </a:lnTo>
                  <a:cubicBezTo>
                    <a:pt x="224426" y="581685"/>
                    <a:pt x="203646" y="560905"/>
                    <a:pt x="203646" y="535272"/>
                  </a:cubicBezTo>
                  <a:lnTo>
                    <a:pt x="203646" y="466247"/>
                  </a:lnTo>
                  <a:cubicBezTo>
                    <a:pt x="203230" y="466497"/>
                    <a:pt x="202808" y="466502"/>
                    <a:pt x="202384" y="466502"/>
                  </a:cubicBezTo>
                  <a:lnTo>
                    <a:pt x="49692" y="466502"/>
                  </a:lnTo>
                  <a:cubicBezTo>
                    <a:pt x="22248" y="466502"/>
                    <a:pt x="0" y="444254"/>
                    <a:pt x="0" y="416810"/>
                  </a:cubicBezTo>
                  <a:lnTo>
                    <a:pt x="0" y="193708"/>
                  </a:lnTo>
                  <a:cubicBezTo>
                    <a:pt x="0" y="166264"/>
                    <a:pt x="22248" y="144016"/>
                    <a:pt x="49692" y="144016"/>
                  </a:cubicBezTo>
                  <a:lnTo>
                    <a:pt x="202384" y="144016"/>
                  </a:lnTo>
                  <a:lnTo>
                    <a:pt x="203646" y="144271"/>
                  </a:lnTo>
                  <a:lnTo>
                    <a:pt x="203646" y="112801"/>
                  </a:lnTo>
                  <a:cubicBezTo>
                    <a:pt x="203646" y="87168"/>
                    <a:pt x="224426" y="66388"/>
                    <a:pt x="250059" y="66388"/>
                  </a:cubicBezTo>
                  <a:lnTo>
                    <a:pt x="1540768" y="66388"/>
                  </a:lnTo>
                  <a:lnTo>
                    <a:pt x="1540768" y="64453"/>
                  </a:lnTo>
                  <a:cubicBezTo>
                    <a:pt x="1540768" y="28857"/>
                    <a:pt x="1569625" y="0"/>
                    <a:pt x="16052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C4B1A8C2-B6C1-2572-5289-456146041D73}"/>
                </a:ext>
              </a:extLst>
            </p:cNvPr>
            <p:cNvSpPr/>
            <p:nvPr/>
          </p:nvSpPr>
          <p:spPr>
            <a:xfrm>
              <a:off x="1130676" y="4159425"/>
              <a:ext cx="2759432" cy="2077670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9430" h="2077670">
                  <a:moveTo>
                    <a:pt x="221873" y="183976"/>
                  </a:moveTo>
                  <a:cubicBezTo>
                    <a:pt x="-257552" y="923751"/>
                    <a:pt x="200156" y="1839025"/>
                    <a:pt x="128952" y="2064983"/>
                  </a:cubicBezTo>
                  <a:lnTo>
                    <a:pt x="1861333" y="2077670"/>
                  </a:lnTo>
                  <a:lnTo>
                    <a:pt x="1831598" y="1698451"/>
                  </a:lnTo>
                  <a:cubicBezTo>
                    <a:pt x="2577484" y="1720658"/>
                    <a:pt x="2947680" y="1991050"/>
                    <a:pt x="2664150" y="130334"/>
                  </a:cubicBezTo>
                  <a:cubicBezTo>
                    <a:pt x="2255473" y="54071"/>
                    <a:pt x="2191599" y="89110"/>
                    <a:pt x="2054394" y="98409"/>
                  </a:cubicBezTo>
                  <a:cubicBezTo>
                    <a:pt x="2046378" y="39791"/>
                    <a:pt x="2053381" y="49121"/>
                    <a:pt x="2030082" y="303"/>
                  </a:cubicBezTo>
                  <a:cubicBezTo>
                    <a:pt x="1964498" y="-945"/>
                    <a:pt x="2000929" y="826"/>
                    <a:pt x="1898273" y="22051"/>
                  </a:cubicBezTo>
                  <a:cubicBezTo>
                    <a:pt x="1904623" y="280813"/>
                    <a:pt x="1890896" y="525885"/>
                    <a:pt x="1900421" y="783060"/>
                  </a:cubicBezTo>
                  <a:cubicBezTo>
                    <a:pt x="1749728" y="751246"/>
                    <a:pt x="1517512" y="597607"/>
                    <a:pt x="1226678" y="497145"/>
                  </a:cubicBezTo>
                  <a:cubicBezTo>
                    <a:pt x="1226550" y="618676"/>
                    <a:pt x="1264864" y="688113"/>
                    <a:pt x="1130871" y="572491"/>
                  </a:cubicBezTo>
                  <a:cubicBezTo>
                    <a:pt x="766733" y="481334"/>
                    <a:pt x="654943" y="385765"/>
                    <a:pt x="221873" y="18397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2D733A6D-18DC-5496-EF95-C9C1FF438B11}"/>
                </a:ext>
              </a:extLst>
            </p:cNvPr>
            <p:cNvSpPr/>
            <p:nvPr/>
          </p:nvSpPr>
          <p:spPr>
            <a:xfrm>
              <a:off x="1353101" y="4180869"/>
              <a:ext cx="1094108" cy="581411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08" h="581411">
                  <a:moveTo>
                    <a:pt x="0" y="200851"/>
                  </a:moveTo>
                  <a:lnTo>
                    <a:pt x="95139" y="0"/>
                  </a:lnTo>
                  <a:lnTo>
                    <a:pt x="1025396" y="338276"/>
                  </a:lnTo>
                  <a:lnTo>
                    <a:pt x="1094108" y="412273"/>
                  </a:lnTo>
                  <a:lnTo>
                    <a:pt x="1078252" y="517984"/>
                  </a:lnTo>
                  <a:lnTo>
                    <a:pt x="1014825" y="480985"/>
                  </a:lnTo>
                  <a:lnTo>
                    <a:pt x="998968" y="581411"/>
                  </a:lnTo>
                  <a:cubicBezTo>
                    <a:pt x="634554" y="475508"/>
                    <a:pt x="332989" y="327704"/>
                    <a:pt x="0" y="2008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4" name="Freeform 14">
              <a:extLst>
                <a:ext uri="{FF2B5EF4-FFF2-40B4-BE49-F238E27FC236}">
                  <a16:creationId xmlns:a16="http://schemas.microsoft.com/office/drawing/2014/main" id="{3D3AD51C-89DB-074A-AC1C-05E6A3CA4CB8}"/>
                </a:ext>
              </a:extLst>
            </p:cNvPr>
            <p:cNvSpPr/>
            <p:nvPr/>
          </p:nvSpPr>
          <p:spPr>
            <a:xfrm>
              <a:off x="3076189" y="4038629"/>
              <a:ext cx="591981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3F5078A0-A2F2-5CFC-3C24-43E62AC9F49D}"/>
                </a:ext>
              </a:extLst>
            </p:cNvPr>
            <p:cNvSpPr/>
            <p:nvPr/>
          </p:nvSpPr>
          <p:spPr>
            <a:xfrm>
              <a:off x="2985409" y="3255814"/>
              <a:ext cx="669512" cy="864666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06" name="ZoneTexte 105">
            <a:extLst>
              <a:ext uri="{FF2B5EF4-FFF2-40B4-BE49-F238E27FC236}">
                <a16:creationId xmlns:a16="http://schemas.microsoft.com/office/drawing/2014/main" id="{0C5FFE3D-E918-39B2-FB4B-D2789EE08A05}"/>
              </a:ext>
            </a:extLst>
          </p:cNvPr>
          <p:cNvSpPr txBox="1"/>
          <p:nvPr/>
        </p:nvSpPr>
        <p:spPr>
          <a:xfrm>
            <a:off x="6336413" y="575530"/>
            <a:ext cx="5406228" cy="1703030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endParaRPr lang="fr-FR" sz="1600" b="1" dirty="0"/>
          </a:p>
          <a:p>
            <a:pPr>
              <a:spcAft>
                <a:spcPts val="450"/>
              </a:spcAft>
            </a:pPr>
            <a:r>
              <a:rPr lang="fr-FR" sz="1600" b="1" dirty="0"/>
              <a:t>Sécurité : + d’ESXI (redondance, sauvegarde)</a:t>
            </a:r>
          </a:p>
          <a:p>
            <a:pPr>
              <a:spcAft>
                <a:spcPts val="450"/>
              </a:spcAft>
            </a:pPr>
            <a:r>
              <a:rPr lang="fr-FR" sz="1600" b="1" dirty="0"/>
              <a:t>                  + de réseau </a:t>
            </a:r>
          </a:p>
          <a:p>
            <a:pPr>
              <a:spcAft>
                <a:spcPts val="450"/>
              </a:spcAft>
            </a:pPr>
            <a:r>
              <a:rPr lang="fr-FR" sz="1600" b="1" dirty="0"/>
              <a:t>                  + de VM</a:t>
            </a:r>
          </a:p>
          <a:p>
            <a:pPr>
              <a:spcAft>
                <a:spcPts val="450"/>
              </a:spcAft>
            </a:pPr>
            <a:r>
              <a:rPr lang="fr-FR" sz="1600" b="1" dirty="0"/>
              <a:t>                  Active Directory / DNS / DHCP</a:t>
            </a: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AC358CCC-460B-0FCA-7C24-FABB2A1FD690}"/>
              </a:ext>
            </a:extLst>
          </p:cNvPr>
          <p:cNvSpPr txBox="1"/>
          <p:nvPr/>
        </p:nvSpPr>
        <p:spPr>
          <a:xfrm>
            <a:off x="6330612" y="2760319"/>
            <a:ext cx="5419632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50"/>
              </a:spcAft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Outils</a:t>
            </a:r>
            <a:endParaRPr lang="fr-FR" sz="1600" b="1" dirty="0"/>
          </a:p>
          <a:p>
            <a:pPr>
              <a:spcAft>
                <a:spcPts val="450"/>
              </a:spcAft>
            </a:pPr>
            <a:r>
              <a:rPr lang="fr-FR" sz="1600" b="1" dirty="0"/>
              <a:t>Orchestration des étapes CI/CD</a:t>
            </a:r>
          </a:p>
          <a:p>
            <a:pPr marL="285750" indent="-285750">
              <a:spcAft>
                <a:spcPts val="450"/>
              </a:spcAft>
              <a:buFont typeface="Wingdings" panose="05000000000000000000" pitchFamily="2" charset="2"/>
              <a:buChar char="v"/>
            </a:pPr>
            <a:endParaRPr lang="fr-FR" sz="1600" b="1" dirty="0"/>
          </a:p>
          <a:p>
            <a:pPr>
              <a:spcAft>
                <a:spcPts val="450"/>
              </a:spcAft>
            </a:pPr>
            <a:r>
              <a:rPr lang="fr-FR" sz="1600" b="1" dirty="0"/>
              <a:t>Automatisation du déploiement</a:t>
            </a:r>
          </a:p>
        </p:txBody>
      </p:sp>
      <p:pic>
        <p:nvPicPr>
          <p:cNvPr id="108" name="Image 107" descr="Une image contenant logo&#10;&#10;Description générée automatiquement">
            <a:extLst>
              <a:ext uri="{FF2B5EF4-FFF2-40B4-BE49-F238E27FC236}">
                <a16:creationId xmlns:a16="http://schemas.microsoft.com/office/drawing/2014/main" id="{7F419DE3-27C4-D5D3-3956-122F683008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070" y="2865673"/>
            <a:ext cx="1474734" cy="737367"/>
          </a:xfrm>
          <a:prstGeom prst="rect">
            <a:avLst/>
          </a:prstGeom>
        </p:spPr>
      </p:pic>
      <p:pic>
        <p:nvPicPr>
          <p:cNvPr id="109" name="Image 108">
            <a:extLst>
              <a:ext uri="{FF2B5EF4-FFF2-40B4-BE49-F238E27FC236}">
                <a16:creationId xmlns:a16="http://schemas.microsoft.com/office/drawing/2014/main" id="{0F599E66-62BA-AC08-B1EB-9EEA7BB0DF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34" y="3688592"/>
            <a:ext cx="1619337" cy="349747"/>
          </a:xfrm>
          <a:prstGeom prst="rect">
            <a:avLst/>
          </a:prstGeom>
        </p:spPr>
      </p:pic>
      <p:sp>
        <p:nvSpPr>
          <p:cNvPr id="110" name="ZoneTexte 109">
            <a:extLst>
              <a:ext uri="{FF2B5EF4-FFF2-40B4-BE49-F238E27FC236}">
                <a16:creationId xmlns:a16="http://schemas.microsoft.com/office/drawing/2014/main" id="{7A28BF9C-F149-5A39-751E-90495D984E90}"/>
              </a:ext>
            </a:extLst>
          </p:cNvPr>
          <p:cNvSpPr txBox="1"/>
          <p:nvPr/>
        </p:nvSpPr>
        <p:spPr>
          <a:xfrm>
            <a:off x="6319303" y="4380680"/>
            <a:ext cx="5420176" cy="2200602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>
              <a:spcAft>
                <a:spcPts val="450"/>
              </a:spcAft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Services </a:t>
            </a:r>
            <a:endParaRPr lang="fr-FR" sz="1600" b="1" dirty="0"/>
          </a:p>
          <a:p>
            <a:pPr>
              <a:spcAft>
                <a:spcPts val="450"/>
              </a:spcAft>
            </a:pPr>
            <a:r>
              <a:rPr lang="fr-FR" sz="1600" b="1" dirty="0"/>
              <a:t>Sécurité &amp; disponibilité : </a:t>
            </a:r>
            <a:r>
              <a:rPr lang="fr-FR" sz="1600" b="1" dirty="0" err="1"/>
              <a:t>Load</a:t>
            </a:r>
            <a:r>
              <a:rPr lang="fr-FR" sz="1600" b="1" dirty="0"/>
              <a:t> Balancing Nginx</a:t>
            </a:r>
          </a:p>
          <a:p>
            <a:pPr>
              <a:spcAft>
                <a:spcPts val="450"/>
              </a:spcAft>
            </a:pPr>
            <a:r>
              <a:rPr lang="fr-FR" sz="1600" b="1" dirty="0"/>
              <a:t>Mise en place d’un Cloud </a:t>
            </a:r>
          </a:p>
          <a:p>
            <a:pPr>
              <a:spcAft>
                <a:spcPts val="450"/>
              </a:spcAft>
            </a:pPr>
            <a:r>
              <a:rPr lang="fr-FR" sz="1600" b="1" dirty="0"/>
              <a:t>Service monitoring : </a:t>
            </a:r>
          </a:p>
          <a:p>
            <a:pPr>
              <a:spcAft>
                <a:spcPts val="450"/>
              </a:spcAft>
            </a:pPr>
            <a:r>
              <a:rPr lang="fr-FR" sz="1600" b="1" dirty="0"/>
              <a:t>		</a:t>
            </a:r>
            <a:r>
              <a:rPr lang="fr-FR" sz="1600" b="1" dirty="0" err="1"/>
              <a:t>Alertmanager</a:t>
            </a:r>
            <a:endParaRPr lang="fr-FR" sz="1600" b="1" dirty="0"/>
          </a:p>
          <a:p>
            <a:pPr>
              <a:spcAft>
                <a:spcPts val="450"/>
              </a:spcAft>
            </a:pPr>
            <a:r>
              <a:rPr lang="fr-FR" sz="1600" b="1" dirty="0"/>
              <a:t>		</a:t>
            </a:r>
            <a:r>
              <a:rPr lang="fr-FR" sz="1600" b="1" dirty="0" err="1"/>
              <a:t>Elastic</a:t>
            </a:r>
            <a:r>
              <a:rPr lang="fr-FR" sz="1600" b="1" dirty="0"/>
              <a:t> et </a:t>
            </a:r>
            <a:r>
              <a:rPr lang="fr-FR" sz="1600" b="1" dirty="0" err="1"/>
              <a:t>Kibana</a:t>
            </a:r>
            <a:endParaRPr lang="fr-FR" sz="1600" b="1" dirty="0"/>
          </a:p>
          <a:p>
            <a:pPr marL="214313" indent="-214313">
              <a:spcAft>
                <a:spcPts val="450"/>
              </a:spcAft>
              <a:buFont typeface="Wingdings" panose="05000000000000000000" pitchFamily="2" charset="2"/>
              <a:buChar char="Ø"/>
            </a:pPr>
            <a:endParaRPr lang="fr-FR" sz="1600" b="1" dirty="0"/>
          </a:p>
        </p:txBody>
      </p:sp>
      <p:pic>
        <p:nvPicPr>
          <p:cNvPr id="111" name="Graphique 110">
            <a:extLst>
              <a:ext uri="{FF2B5EF4-FFF2-40B4-BE49-F238E27FC236}">
                <a16:creationId xmlns:a16="http://schemas.microsoft.com/office/drawing/2014/main" id="{79290CC5-40B3-7438-E4EC-1AE3EE5DB1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97482" flipV="1">
            <a:off x="7913496" y="5684130"/>
            <a:ext cx="297527" cy="238835"/>
          </a:xfrm>
          <a:prstGeom prst="rect">
            <a:avLst/>
          </a:prstGeom>
        </p:spPr>
      </p:pic>
      <p:pic>
        <p:nvPicPr>
          <p:cNvPr id="112" name="Graphique 111">
            <a:extLst>
              <a:ext uri="{FF2B5EF4-FFF2-40B4-BE49-F238E27FC236}">
                <a16:creationId xmlns:a16="http://schemas.microsoft.com/office/drawing/2014/main" id="{F17282A3-C461-A088-BD66-4C1608ACC1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97482" flipV="1">
            <a:off x="7926786" y="5991669"/>
            <a:ext cx="297527" cy="238835"/>
          </a:xfrm>
          <a:prstGeom prst="rect">
            <a:avLst/>
          </a:prstGeom>
        </p:spPr>
      </p:pic>
      <p:pic>
        <p:nvPicPr>
          <p:cNvPr id="113" name="Graphique 112">
            <a:extLst>
              <a:ext uri="{FF2B5EF4-FFF2-40B4-BE49-F238E27FC236}">
                <a16:creationId xmlns:a16="http://schemas.microsoft.com/office/drawing/2014/main" id="{6723E6A1-77EB-B6F0-E080-AF0F8A8366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60760" y="3136339"/>
            <a:ext cx="189105" cy="189105"/>
          </a:xfrm>
          <a:prstGeom prst="rect">
            <a:avLst/>
          </a:prstGeom>
        </p:spPr>
      </p:pic>
      <p:pic>
        <p:nvPicPr>
          <p:cNvPr id="114" name="Graphique 113">
            <a:extLst>
              <a:ext uri="{FF2B5EF4-FFF2-40B4-BE49-F238E27FC236}">
                <a16:creationId xmlns:a16="http://schemas.microsoft.com/office/drawing/2014/main" id="{CB36DB56-5C5A-4175-BE57-7A37884FD8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42040" y="3765144"/>
            <a:ext cx="189105" cy="189105"/>
          </a:xfrm>
          <a:prstGeom prst="rect">
            <a:avLst/>
          </a:prstGeom>
        </p:spPr>
      </p:pic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AD0678C6-D18E-EFE2-11A9-1E63CA4F55EC}"/>
              </a:ext>
            </a:extLst>
          </p:cNvPr>
          <p:cNvCxnSpPr/>
          <p:nvPr/>
        </p:nvCxnSpPr>
        <p:spPr>
          <a:xfrm>
            <a:off x="10245777" y="1086787"/>
            <a:ext cx="0" cy="11317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ZoneTexte 116">
            <a:extLst>
              <a:ext uri="{FF2B5EF4-FFF2-40B4-BE49-F238E27FC236}">
                <a16:creationId xmlns:a16="http://schemas.microsoft.com/office/drawing/2014/main" id="{FC3E74E9-BA5E-9282-545A-23D0D623A867}"/>
              </a:ext>
            </a:extLst>
          </p:cNvPr>
          <p:cNvSpPr txBox="1"/>
          <p:nvPr/>
        </p:nvSpPr>
        <p:spPr>
          <a:xfrm>
            <a:off x="10481663" y="989447"/>
            <a:ext cx="1025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Services</a:t>
            </a:r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FE1A2968-E6F1-F87D-DDB3-DA74BC3BC20D}"/>
              </a:ext>
            </a:extLst>
          </p:cNvPr>
          <p:cNvSpPr txBox="1"/>
          <p:nvPr/>
        </p:nvSpPr>
        <p:spPr>
          <a:xfrm>
            <a:off x="10244028" y="1541670"/>
            <a:ext cx="1025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HTTPS</a:t>
            </a:r>
          </a:p>
        </p:txBody>
      </p:sp>
      <p:pic>
        <p:nvPicPr>
          <p:cNvPr id="119" name="Graphique 118">
            <a:extLst>
              <a:ext uri="{FF2B5EF4-FFF2-40B4-BE49-F238E27FC236}">
                <a16:creationId xmlns:a16="http://schemas.microsoft.com/office/drawing/2014/main" id="{B97AD0D4-230C-E383-704A-6DC91554C3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8100000">
            <a:off x="10688557" y="1336250"/>
            <a:ext cx="189105" cy="189105"/>
          </a:xfrm>
          <a:prstGeom prst="rect">
            <a:avLst/>
          </a:prstGeom>
        </p:spPr>
      </p:pic>
      <p:sp>
        <p:nvSpPr>
          <p:cNvPr id="120" name="ZoneTexte 119">
            <a:extLst>
              <a:ext uri="{FF2B5EF4-FFF2-40B4-BE49-F238E27FC236}">
                <a16:creationId xmlns:a16="http://schemas.microsoft.com/office/drawing/2014/main" id="{F1047BB4-224C-AE9F-B817-36906702B50F}"/>
              </a:ext>
            </a:extLst>
          </p:cNvPr>
          <p:cNvSpPr txBox="1"/>
          <p:nvPr/>
        </p:nvSpPr>
        <p:spPr>
          <a:xfrm>
            <a:off x="10863755" y="1541670"/>
            <a:ext cx="1025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Reverse proxy</a:t>
            </a:r>
          </a:p>
        </p:txBody>
      </p:sp>
      <p:pic>
        <p:nvPicPr>
          <p:cNvPr id="121" name="Graphique 120">
            <a:extLst>
              <a:ext uri="{FF2B5EF4-FFF2-40B4-BE49-F238E27FC236}">
                <a16:creationId xmlns:a16="http://schemas.microsoft.com/office/drawing/2014/main" id="{F87F6DC7-81D2-83F3-45F5-D6F228DDDA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700000">
            <a:off x="10967746" y="1339148"/>
            <a:ext cx="189105" cy="18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76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avec coins rognés en diagonale 1">
            <a:extLst>
              <a:ext uri="{FF2B5EF4-FFF2-40B4-BE49-F238E27FC236}">
                <a16:creationId xmlns:a16="http://schemas.microsoft.com/office/drawing/2014/main" id="{46016DBD-3E9D-105E-F2F5-C16228C76299}"/>
              </a:ext>
            </a:extLst>
          </p:cNvPr>
          <p:cNvSpPr/>
          <p:nvPr/>
        </p:nvSpPr>
        <p:spPr>
          <a:xfrm>
            <a:off x="1985962" y="1419226"/>
            <a:ext cx="8220075" cy="3857624"/>
          </a:xfrm>
          <a:prstGeom prst="snip2Diag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0FDF0D-5136-6D62-F426-3C65E35F7D4E}"/>
              </a:ext>
            </a:extLst>
          </p:cNvPr>
          <p:cNvSpPr txBox="1"/>
          <p:nvPr/>
        </p:nvSpPr>
        <p:spPr>
          <a:xfrm>
            <a:off x="2138362" y="1419226"/>
            <a:ext cx="476250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6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3A1C83-80B3-8904-8BCF-0EA0B0C9873E}"/>
              </a:ext>
            </a:extLst>
          </p:cNvPr>
          <p:cNvSpPr txBox="1"/>
          <p:nvPr/>
        </p:nvSpPr>
        <p:spPr>
          <a:xfrm>
            <a:off x="1741850" y="2915471"/>
            <a:ext cx="8408989" cy="76944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Organisation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E4A1852A-3FEA-3162-6CDF-603661222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2916" y="4032636"/>
            <a:ext cx="1057385" cy="1066052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grpSp>
        <p:nvGrpSpPr>
          <p:cNvPr id="64" name="Group 11">
            <a:extLst>
              <a:ext uri="{FF2B5EF4-FFF2-40B4-BE49-F238E27FC236}">
                <a16:creationId xmlns:a16="http://schemas.microsoft.com/office/drawing/2014/main" id="{A6D5865F-A5BA-1F26-9E39-C95206AD0CD5}"/>
              </a:ext>
            </a:extLst>
          </p:cNvPr>
          <p:cNvGrpSpPr/>
          <p:nvPr/>
        </p:nvGrpSpPr>
        <p:grpSpPr>
          <a:xfrm flipH="1">
            <a:off x="-6466095" y="1850774"/>
            <a:ext cx="6114323" cy="2757568"/>
            <a:chOff x="4474601" y="1837871"/>
            <a:chExt cx="6121796" cy="2757568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41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65" name="Rectangle 4">
              <a:extLst>
                <a:ext uri="{FF2B5EF4-FFF2-40B4-BE49-F238E27FC236}">
                  <a16:creationId xmlns:a16="http://schemas.microsoft.com/office/drawing/2014/main" id="{7630162E-B5EE-8149-5253-CCF821D7D4E6}"/>
                </a:ext>
              </a:extLst>
            </p:cNvPr>
            <p:cNvSpPr/>
            <p:nvPr/>
          </p:nvSpPr>
          <p:spPr>
            <a:xfrm>
              <a:off x="4479520" y="3731342"/>
              <a:ext cx="1676901" cy="864097"/>
            </a:xfrm>
            <a:custGeom>
              <a:avLst/>
              <a:gdLst>
                <a:gd name="connsiteX0" fmla="*/ 0 w 1872208"/>
                <a:gd name="connsiteY0" fmla="*/ 0 h 864096"/>
                <a:gd name="connsiteX1" fmla="*/ 1872208 w 1872208"/>
                <a:gd name="connsiteY1" fmla="*/ 0 h 864096"/>
                <a:gd name="connsiteX2" fmla="*/ 1872208 w 1872208"/>
                <a:gd name="connsiteY2" fmla="*/ 864096 h 864096"/>
                <a:gd name="connsiteX3" fmla="*/ 0 w 1872208"/>
                <a:gd name="connsiteY3" fmla="*/ 864096 h 864096"/>
                <a:gd name="connsiteX4" fmla="*/ 0 w 1872208"/>
                <a:gd name="connsiteY4" fmla="*/ 0 h 864096"/>
                <a:gd name="connsiteX0" fmla="*/ 0 w 1872208"/>
                <a:gd name="connsiteY0" fmla="*/ 0 h 1849518"/>
                <a:gd name="connsiteX1" fmla="*/ 1872208 w 1872208"/>
                <a:gd name="connsiteY1" fmla="*/ 0 h 1849518"/>
                <a:gd name="connsiteX2" fmla="*/ 1872208 w 1872208"/>
                <a:gd name="connsiteY2" fmla="*/ 864096 h 1849518"/>
                <a:gd name="connsiteX3" fmla="*/ 230819 w 1872208"/>
                <a:gd name="connsiteY3" fmla="*/ 1849518 h 1849518"/>
                <a:gd name="connsiteX4" fmla="*/ 0 w 1872208"/>
                <a:gd name="connsiteY4" fmla="*/ 0 h 1849518"/>
                <a:gd name="connsiteX0" fmla="*/ 0 w 1650267"/>
                <a:gd name="connsiteY0" fmla="*/ 1784411 h 1849518"/>
                <a:gd name="connsiteX1" fmla="*/ 1650267 w 1650267"/>
                <a:gd name="connsiteY1" fmla="*/ 0 h 1849518"/>
                <a:gd name="connsiteX2" fmla="*/ 1650267 w 1650267"/>
                <a:gd name="connsiteY2" fmla="*/ 864096 h 1849518"/>
                <a:gd name="connsiteX3" fmla="*/ 8878 w 1650267"/>
                <a:gd name="connsiteY3" fmla="*/ 1849518 h 1849518"/>
                <a:gd name="connsiteX4" fmla="*/ 0 w 1650267"/>
                <a:gd name="connsiteY4" fmla="*/ 1784411 h 1849518"/>
                <a:gd name="connsiteX0" fmla="*/ 0 w 1668022"/>
                <a:gd name="connsiteY0" fmla="*/ 1784411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84411 h 1849518"/>
                <a:gd name="connsiteX0" fmla="*/ 0 w 1659145"/>
                <a:gd name="connsiteY0" fmla="*/ 843378 h 1849518"/>
                <a:gd name="connsiteX1" fmla="*/ 1641390 w 1659145"/>
                <a:gd name="connsiteY1" fmla="*/ 0 h 1849518"/>
                <a:gd name="connsiteX2" fmla="*/ 1659145 w 1659145"/>
                <a:gd name="connsiteY2" fmla="*/ 855218 h 1849518"/>
                <a:gd name="connsiteX3" fmla="*/ 1 w 1659145"/>
                <a:gd name="connsiteY3" fmla="*/ 1849518 h 1849518"/>
                <a:gd name="connsiteX4" fmla="*/ 0 w 1659145"/>
                <a:gd name="connsiteY4" fmla="*/ 843378 h 1849518"/>
                <a:gd name="connsiteX0" fmla="*/ 0 w 1659145"/>
                <a:gd name="connsiteY0" fmla="*/ 843378 h 945987"/>
                <a:gd name="connsiteX1" fmla="*/ 1641390 w 1659145"/>
                <a:gd name="connsiteY1" fmla="*/ 0 h 945987"/>
                <a:gd name="connsiteX2" fmla="*/ 1659145 w 1659145"/>
                <a:gd name="connsiteY2" fmla="*/ 855218 h 945987"/>
                <a:gd name="connsiteX3" fmla="*/ 8878 w 1659145"/>
                <a:gd name="connsiteY3" fmla="*/ 890730 h 945987"/>
                <a:gd name="connsiteX4" fmla="*/ 0 w 1659145"/>
                <a:gd name="connsiteY4" fmla="*/ 843378 h 945987"/>
                <a:gd name="connsiteX0" fmla="*/ 17755 w 1676900"/>
                <a:gd name="connsiteY0" fmla="*/ 843378 h 948353"/>
                <a:gd name="connsiteX1" fmla="*/ 1659145 w 1676900"/>
                <a:gd name="connsiteY1" fmla="*/ 0 h 948353"/>
                <a:gd name="connsiteX2" fmla="*/ 1676900 w 1676900"/>
                <a:gd name="connsiteY2" fmla="*/ 855218 h 948353"/>
                <a:gd name="connsiteX3" fmla="*/ 0 w 1676900"/>
                <a:gd name="connsiteY3" fmla="*/ 908486 h 948353"/>
                <a:gd name="connsiteX4" fmla="*/ 17755 w 1676900"/>
                <a:gd name="connsiteY4" fmla="*/ 843378 h 948353"/>
                <a:gd name="connsiteX0" fmla="*/ 8878 w 1676900"/>
                <a:gd name="connsiteY0" fmla="*/ 923277 h 1018421"/>
                <a:gd name="connsiteX1" fmla="*/ 1659145 w 1676900"/>
                <a:gd name="connsiteY1" fmla="*/ 0 h 1018421"/>
                <a:gd name="connsiteX2" fmla="*/ 1676900 w 1676900"/>
                <a:gd name="connsiteY2" fmla="*/ 855218 h 1018421"/>
                <a:gd name="connsiteX3" fmla="*/ 0 w 1676900"/>
                <a:gd name="connsiteY3" fmla="*/ 908486 h 1018421"/>
                <a:gd name="connsiteX4" fmla="*/ 8878 w 1676900"/>
                <a:gd name="connsiteY4" fmla="*/ 923277 h 1018421"/>
                <a:gd name="connsiteX0" fmla="*/ 0 w 1685778"/>
                <a:gd name="connsiteY0" fmla="*/ 905521 h 1002679"/>
                <a:gd name="connsiteX1" fmla="*/ 1668023 w 1685778"/>
                <a:gd name="connsiteY1" fmla="*/ 0 h 1002679"/>
                <a:gd name="connsiteX2" fmla="*/ 1685778 w 1685778"/>
                <a:gd name="connsiteY2" fmla="*/ 855218 h 1002679"/>
                <a:gd name="connsiteX3" fmla="*/ 8878 w 1685778"/>
                <a:gd name="connsiteY3" fmla="*/ 908486 h 1002679"/>
                <a:gd name="connsiteX4" fmla="*/ 0 w 1685778"/>
                <a:gd name="connsiteY4" fmla="*/ 905521 h 1002679"/>
                <a:gd name="connsiteX0" fmla="*/ 0 w 1676900"/>
                <a:gd name="connsiteY0" fmla="*/ 35509 h 908486"/>
                <a:gd name="connsiteX1" fmla="*/ 1659145 w 1676900"/>
                <a:gd name="connsiteY1" fmla="*/ 0 h 908486"/>
                <a:gd name="connsiteX2" fmla="*/ 1676900 w 1676900"/>
                <a:gd name="connsiteY2" fmla="*/ 855218 h 908486"/>
                <a:gd name="connsiteX3" fmla="*/ 0 w 1676900"/>
                <a:gd name="connsiteY3" fmla="*/ 908486 h 908486"/>
                <a:gd name="connsiteX4" fmla="*/ 0 w 1676900"/>
                <a:gd name="connsiteY4" fmla="*/ 35509 h 908486"/>
                <a:gd name="connsiteX0" fmla="*/ 0 w 1676900"/>
                <a:gd name="connsiteY0" fmla="*/ 35509 h 855218"/>
                <a:gd name="connsiteX1" fmla="*/ 1659145 w 1676900"/>
                <a:gd name="connsiteY1" fmla="*/ 0 h 855218"/>
                <a:gd name="connsiteX2" fmla="*/ 1676900 w 1676900"/>
                <a:gd name="connsiteY2" fmla="*/ 855218 h 855218"/>
                <a:gd name="connsiteX3" fmla="*/ 26633 w 1676900"/>
                <a:gd name="connsiteY3" fmla="*/ 198272 h 855218"/>
                <a:gd name="connsiteX4" fmla="*/ 0 w 1676900"/>
                <a:gd name="connsiteY4" fmla="*/ 35509 h 855218"/>
                <a:gd name="connsiteX0" fmla="*/ 0 w 1676900"/>
                <a:gd name="connsiteY0" fmla="*/ 8876 h 855218"/>
                <a:gd name="connsiteX1" fmla="*/ 1659145 w 1676900"/>
                <a:gd name="connsiteY1" fmla="*/ 0 h 855218"/>
                <a:gd name="connsiteX2" fmla="*/ 1676900 w 1676900"/>
                <a:gd name="connsiteY2" fmla="*/ 855218 h 855218"/>
                <a:gd name="connsiteX3" fmla="*/ 26633 w 1676900"/>
                <a:gd name="connsiteY3" fmla="*/ 198272 h 855218"/>
                <a:gd name="connsiteX4" fmla="*/ 0 w 1676900"/>
                <a:gd name="connsiteY4" fmla="*/ 8876 h 855218"/>
                <a:gd name="connsiteX0" fmla="*/ 8878 w 1685778"/>
                <a:gd name="connsiteY0" fmla="*/ 8876 h 855218"/>
                <a:gd name="connsiteX1" fmla="*/ 1668023 w 1685778"/>
                <a:gd name="connsiteY1" fmla="*/ 0 h 855218"/>
                <a:gd name="connsiteX2" fmla="*/ 1685778 w 1685778"/>
                <a:gd name="connsiteY2" fmla="*/ 855218 h 855218"/>
                <a:gd name="connsiteX3" fmla="*/ 0 w 1685778"/>
                <a:gd name="connsiteY3" fmla="*/ 153884 h 855218"/>
                <a:gd name="connsiteX4" fmla="*/ 8878 w 1685778"/>
                <a:gd name="connsiteY4" fmla="*/ 8876 h 855218"/>
                <a:gd name="connsiteX0" fmla="*/ 8878 w 1685778"/>
                <a:gd name="connsiteY0" fmla="*/ 26632 h 872974"/>
                <a:gd name="connsiteX1" fmla="*/ 1676901 w 1685778"/>
                <a:gd name="connsiteY1" fmla="*/ 0 h 872974"/>
                <a:gd name="connsiteX2" fmla="*/ 1685778 w 1685778"/>
                <a:gd name="connsiteY2" fmla="*/ 872974 h 872974"/>
                <a:gd name="connsiteX3" fmla="*/ 0 w 1685778"/>
                <a:gd name="connsiteY3" fmla="*/ 171640 h 872974"/>
                <a:gd name="connsiteX4" fmla="*/ 8878 w 1685778"/>
                <a:gd name="connsiteY4" fmla="*/ 26632 h 872974"/>
                <a:gd name="connsiteX0" fmla="*/ 8878 w 1694655"/>
                <a:gd name="connsiteY0" fmla="*/ 26632 h 801953"/>
                <a:gd name="connsiteX1" fmla="*/ 1676901 w 1694655"/>
                <a:gd name="connsiteY1" fmla="*/ 0 h 801953"/>
                <a:gd name="connsiteX2" fmla="*/ 1694655 w 1694655"/>
                <a:gd name="connsiteY2" fmla="*/ 801953 h 801953"/>
                <a:gd name="connsiteX3" fmla="*/ 0 w 1694655"/>
                <a:gd name="connsiteY3" fmla="*/ 171640 h 801953"/>
                <a:gd name="connsiteX4" fmla="*/ 8878 w 1694655"/>
                <a:gd name="connsiteY4" fmla="*/ 26632 h 801953"/>
                <a:gd name="connsiteX0" fmla="*/ 8878 w 1721288"/>
                <a:gd name="connsiteY0" fmla="*/ 26632 h 872974"/>
                <a:gd name="connsiteX1" fmla="*/ 1676901 w 1721288"/>
                <a:gd name="connsiteY1" fmla="*/ 0 h 872974"/>
                <a:gd name="connsiteX2" fmla="*/ 1721288 w 1721288"/>
                <a:gd name="connsiteY2" fmla="*/ 872974 h 872974"/>
                <a:gd name="connsiteX3" fmla="*/ 0 w 1721288"/>
                <a:gd name="connsiteY3" fmla="*/ 171640 h 872974"/>
                <a:gd name="connsiteX4" fmla="*/ 8878 w 1721288"/>
                <a:gd name="connsiteY4" fmla="*/ 26632 h 872974"/>
                <a:gd name="connsiteX0" fmla="*/ 8878 w 1676901"/>
                <a:gd name="connsiteY0" fmla="*/ 26632 h 855219"/>
                <a:gd name="connsiteX1" fmla="*/ 1676901 w 1676901"/>
                <a:gd name="connsiteY1" fmla="*/ 0 h 855219"/>
                <a:gd name="connsiteX2" fmla="*/ 1676900 w 1676901"/>
                <a:gd name="connsiteY2" fmla="*/ 855219 h 855219"/>
                <a:gd name="connsiteX3" fmla="*/ 0 w 1676901"/>
                <a:gd name="connsiteY3" fmla="*/ 171640 h 855219"/>
                <a:gd name="connsiteX4" fmla="*/ 8878 w 1676901"/>
                <a:gd name="connsiteY4" fmla="*/ 26632 h 855219"/>
                <a:gd name="connsiteX0" fmla="*/ 8878 w 1676901"/>
                <a:gd name="connsiteY0" fmla="*/ 26632 h 943996"/>
                <a:gd name="connsiteX1" fmla="*/ 1676901 w 1676901"/>
                <a:gd name="connsiteY1" fmla="*/ 0 h 943996"/>
                <a:gd name="connsiteX2" fmla="*/ 1668023 w 1676901"/>
                <a:gd name="connsiteY2" fmla="*/ 943996 h 943996"/>
                <a:gd name="connsiteX3" fmla="*/ 0 w 1676901"/>
                <a:gd name="connsiteY3" fmla="*/ 171640 h 943996"/>
                <a:gd name="connsiteX4" fmla="*/ 8878 w 1676901"/>
                <a:gd name="connsiteY4" fmla="*/ 26632 h 943996"/>
                <a:gd name="connsiteX0" fmla="*/ 8878 w 1676901"/>
                <a:gd name="connsiteY0" fmla="*/ 26632 h 864097"/>
                <a:gd name="connsiteX1" fmla="*/ 1676901 w 1676901"/>
                <a:gd name="connsiteY1" fmla="*/ 0 h 864097"/>
                <a:gd name="connsiteX2" fmla="*/ 1659145 w 1676901"/>
                <a:gd name="connsiteY2" fmla="*/ 864097 h 864097"/>
                <a:gd name="connsiteX3" fmla="*/ 0 w 1676901"/>
                <a:gd name="connsiteY3" fmla="*/ 171640 h 864097"/>
                <a:gd name="connsiteX4" fmla="*/ 8878 w 1676901"/>
                <a:gd name="connsiteY4" fmla="*/ 26632 h 86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901" h="864097">
                  <a:moveTo>
                    <a:pt x="8878" y="26632"/>
                  </a:moveTo>
                  <a:lnTo>
                    <a:pt x="1676901" y="0"/>
                  </a:lnTo>
                  <a:cubicBezTo>
                    <a:pt x="1676901" y="285073"/>
                    <a:pt x="1659145" y="579024"/>
                    <a:pt x="1659145" y="864097"/>
                  </a:cubicBezTo>
                  <a:lnTo>
                    <a:pt x="0" y="171640"/>
                  </a:lnTo>
                  <a:lnTo>
                    <a:pt x="8878" y="2663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054C7A7-E83C-0EAA-5939-3B8D49DA03DA}"/>
                </a:ext>
              </a:extLst>
            </p:cNvPr>
            <p:cNvSpPr/>
            <p:nvPr/>
          </p:nvSpPr>
          <p:spPr>
            <a:xfrm rot="10800000">
              <a:off x="6144963" y="1844824"/>
              <a:ext cx="4451434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7" name="Rectangle 4">
              <a:extLst>
                <a:ext uri="{FF2B5EF4-FFF2-40B4-BE49-F238E27FC236}">
                  <a16:creationId xmlns:a16="http://schemas.microsoft.com/office/drawing/2014/main" id="{4A527BB0-8963-BFEC-7E5F-91342785295D}"/>
                </a:ext>
              </a:extLst>
            </p:cNvPr>
            <p:cNvSpPr/>
            <p:nvPr/>
          </p:nvSpPr>
          <p:spPr>
            <a:xfrm>
              <a:off x="4485442" y="1837871"/>
              <a:ext cx="1670406" cy="1829838"/>
            </a:xfrm>
            <a:custGeom>
              <a:avLst/>
              <a:gdLst>
                <a:gd name="connsiteX0" fmla="*/ 0 w 1872208"/>
                <a:gd name="connsiteY0" fmla="*/ 0 h 864096"/>
                <a:gd name="connsiteX1" fmla="*/ 1872208 w 1872208"/>
                <a:gd name="connsiteY1" fmla="*/ 0 h 864096"/>
                <a:gd name="connsiteX2" fmla="*/ 1872208 w 1872208"/>
                <a:gd name="connsiteY2" fmla="*/ 864096 h 864096"/>
                <a:gd name="connsiteX3" fmla="*/ 0 w 1872208"/>
                <a:gd name="connsiteY3" fmla="*/ 864096 h 864096"/>
                <a:gd name="connsiteX4" fmla="*/ 0 w 1872208"/>
                <a:gd name="connsiteY4" fmla="*/ 0 h 864096"/>
                <a:gd name="connsiteX0" fmla="*/ 0 w 1872208"/>
                <a:gd name="connsiteY0" fmla="*/ 0 h 1849518"/>
                <a:gd name="connsiteX1" fmla="*/ 1872208 w 1872208"/>
                <a:gd name="connsiteY1" fmla="*/ 0 h 1849518"/>
                <a:gd name="connsiteX2" fmla="*/ 1872208 w 1872208"/>
                <a:gd name="connsiteY2" fmla="*/ 864096 h 1849518"/>
                <a:gd name="connsiteX3" fmla="*/ 230819 w 1872208"/>
                <a:gd name="connsiteY3" fmla="*/ 1849518 h 1849518"/>
                <a:gd name="connsiteX4" fmla="*/ 0 w 1872208"/>
                <a:gd name="connsiteY4" fmla="*/ 0 h 1849518"/>
                <a:gd name="connsiteX0" fmla="*/ 0 w 1650267"/>
                <a:gd name="connsiteY0" fmla="*/ 1784411 h 1849518"/>
                <a:gd name="connsiteX1" fmla="*/ 1650267 w 1650267"/>
                <a:gd name="connsiteY1" fmla="*/ 0 h 1849518"/>
                <a:gd name="connsiteX2" fmla="*/ 1650267 w 1650267"/>
                <a:gd name="connsiteY2" fmla="*/ 864096 h 1849518"/>
                <a:gd name="connsiteX3" fmla="*/ 8878 w 1650267"/>
                <a:gd name="connsiteY3" fmla="*/ 1849518 h 1849518"/>
                <a:gd name="connsiteX4" fmla="*/ 0 w 1650267"/>
                <a:gd name="connsiteY4" fmla="*/ 1784411 h 1849518"/>
                <a:gd name="connsiteX0" fmla="*/ 0 w 1668022"/>
                <a:gd name="connsiteY0" fmla="*/ 1784411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84411 h 1849518"/>
                <a:gd name="connsiteX0" fmla="*/ 0 w 1668022"/>
                <a:gd name="connsiteY0" fmla="*/ 1713390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13390 h 1849518"/>
                <a:gd name="connsiteX0" fmla="*/ 0 w 1668022"/>
                <a:gd name="connsiteY0" fmla="*/ 1713390 h 1787374"/>
                <a:gd name="connsiteX1" fmla="*/ 1650267 w 1668022"/>
                <a:gd name="connsiteY1" fmla="*/ 0 h 1787374"/>
                <a:gd name="connsiteX2" fmla="*/ 1668022 w 1668022"/>
                <a:gd name="connsiteY2" fmla="*/ 855218 h 1787374"/>
                <a:gd name="connsiteX3" fmla="*/ 26633 w 1668022"/>
                <a:gd name="connsiteY3" fmla="*/ 1787374 h 1787374"/>
                <a:gd name="connsiteX4" fmla="*/ 0 w 1668022"/>
                <a:gd name="connsiteY4" fmla="*/ 1713390 h 1787374"/>
                <a:gd name="connsiteX0" fmla="*/ 0 w 1668022"/>
                <a:gd name="connsiteY0" fmla="*/ 1713390 h 1805129"/>
                <a:gd name="connsiteX1" fmla="*/ 1650267 w 1668022"/>
                <a:gd name="connsiteY1" fmla="*/ 0 h 1805129"/>
                <a:gd name="connsiteX2" fmla="*/ 1668022 w 1668022"/>
                <a:gd name="connsiteY2" fmla="*/ 855218 h 1805129"/>
                <a:gd name="connsiteX3" fmla="*/ 35511 w 1668022"/>
                <a:gd name="connsiteY3" fmla="*/ 1805129 h 1805129"/>
                <a:gd name="connsiteX4" fmla="*/ 0 w 1668022"/>
                <a:gd name="connsiteY4" fmla="*/ 1713390 h 1805129"/>
                <a:gd name="connsiteX0" fmla="*/ 0 w 1668022"/>
                <a:gd name="connsiteY0" fmla="*/ 1713390 h 1822885"/>
                <a:gd name="connsiteX1" fmla="*/ 1650267 w 1668022"/>
                <a:gd name="connsiteY1" fmla="*/ 0 h 1822885"/>
                <a:gd name="connsiteX2" fmla="*/ 1668022 w 1668022"/>
                <a:gd name="connsiteY2" fmla="*/ 855218 h 1822885"/>
                <a:gd name="connsiteX3" fmla="*/ 35511 w 1668022"/>
                <a:gd name="connsiteY3" fmla="*/ 1822885 h 1822885"/>
                <a:gd name="connsiteX4" fmla="*/ 0 w 1668022"/>
                <a:gd name="connsiteY4" fmla="*/ 1713390 h 1822885"/>
                <a:gd name="connsiteX0" fmla="*/ 0 w 1668022"/>
                <a:gd name="connsiteY0" fmla="*/ 1720343 h 1829838"/>
                <a:gd name="connsiteX1" fmla="*/ 1660710 w 1668022"/>
                <a:gd name="connsiteY1" fmla="*/ 0 h 1829838"/>
                <a:gd name="connsiteX2" fmla="*/ 1668022 w 1668022"/>
                <a:gd name="connsiteY2" fmla="*/ 862171 h 1829838"/>
                <a:gd name="connsiteX3" fmla="*/ 35511 w 1668022"/>
                <a:gd name="connsiteY3" fmla="*/ 1829838 h 1829838"/>
                <a:gd name="connsiteX4" fmla="*/ 0 w 1668022"/>
                <a:gd name="connsiteY4" fmla="*/ 1720343 h 1829838"/>
                <a:gd name="connsiteX0" fmla="*/ 0 w 1670406"/>
                <a:gd name="connsiteY0" fmla="*/ 1720343 h 1829838"/>
                <a:gd name="connsiteX1" fmla="*/ 1669865 w 1670406"/>
                <a:gd name="connsiteY1" fmla="*/ 0 h 1829838"/>
                <a:gd name="connsiteX2" fmla="*/ 1668022 w 1670406"/>
                <a:gd name="connsiteY2" fmla="*/ 862171 h 1829838"/>
                <a:gd name="connsiteX3" fmla="*/ 35511 w 1670406"/>
                <a:gd name="connsiteY3" fmla="*/ 1829838 h 1829838"/>
                <a:gd name="connsiteX4" fmla="*/ 0 w 1670406"/>
                <a:gd name="connsiteY4" fmla="*/ 1720343 h 182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0406" h="1829838">
                  <a:moveTo>
                    <a:pt x="0" y="1720343"/>
                  </a:moveTo>
                  <a:lnTo>
                    <a:pt x="1669865" y="0"/>
                  </a:lnTo>
                  <a:cubicBezTo>
                    <a:pt x="1672302" y="287390"/>
                    <a:pt x="1665585" y="574781"/>
                    <a:pt x="1668022" y="862171"/>
                  </a:cubicBezTo>
                  <a:lnTo>
                    <a:pt x="35511" y="1829838"/>
                  </a:lnTo>
                  <a:lnTo>
                    <a:pt x="0" y="172034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B422B0B-76D4-94DD-02FD-7BB876BEAC36}"/>
                </a:ext>
              </a:extLst>
            </p:cNvPr>
            <p:cNvSpPr/>
            <p:nvPr/>
          </p:nvSpPr>
          <p:spPr>
            <a:xfrm rot="10800000">
              <a:off x="6144962" y="2787832"/>
              <a:ext cx="4451434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7F1571C-1E16-E347-31C9-E6210D67F9FC}"/>
                </a:ext>
              </a:extLst>
            </p:cNvPr>
            <p:cNvSpPr/>
            <p:nvPr/>
          </p:nvSpPr>
          <p:spPr>
            <a:xfrm rot="10800000">
              <a:off x="6135715" y="3730840"/>
              <a:ext cx="4451434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0" name="Rectangle 4">
              <a:extLst>
                <a:ext uri="{FF2B5EF4-FFF2-40B4-BE49-F238E27FC236}">
                  <a16:creationId xmlns:a16="http://schemas.microsoft.com/office/drawing/2014/main" id="{ED2BA644-5CCC-30C7-4F4F-CFA9B3EE670A}"/>
                </a:ext>
              </a:extLst>
            </p:cNvPr>
            <p:cNvSpPr/>
            <p:nvPr/>
          </p:nvSpPr>
          <p:spPr>
            <a:xfrm>
              <a:off x="4474601" y="2791036"/>
              <a:ext cx="1685778" cy="1002679"/>
            </a:xfrm>
            <a:custGeom>
              <a:avLst/>
              <a:gdLst>
                <a:gd name="connsiteX0" fmla="*/ 0 w 1872208"/>
                <a:gd name="connsiteY0" fmla="*/ 0 h 864096"/>
                <a:gd name="connsiteX1" fmla="*/ 1872208 w 1872208"/>
                <a:gd name="connsiteY1" fmla="*/ 0 h 864096"/>
                <a:gd name="connsiteX2" fmla="*/ 1872208 w 1872208"/>
                <a:gd name="connsiteY2" fmla="*/ 864096 h 864096"/>
                <a:gd name="connsiteX3" fmla="*/ 0 w 1872208"/>
                <a:gd name="connsiteY3" fmla="*/ 864096 h 864096"/>
                <a:gd name="connsiteX4" fmla="*/ 0 w 1872208"/>
                <a:gd name="connsiteY4" fmla="*/ 0 h 864096"/>
                <a:gd name="connsiteX0" fmla="*/ 0 w 1872208"/>
                <a:gd name="connsiteY0" fmla="*/ 0 h 1849518"/>
                <a:gd name="connsiteX1" fmla="*/ 1872208 w 1872208"/>
                <a:gd name="connsiteY1" fmla="*/ 0 h 1849518"/>
                <a:gd name="connsiteX2" fmla="*/ 1872208 w 1872208"/>
                <a:gd name="connsiteY2" fmla="*/ 864096 h 1849518"/>
                <a:gd name="connsiteX3" fmla="*/ 230819 w 1872208"/>
                <a:gd name="connsiteY3" fmla="*/ 1849518 h 1849518"/>
                <a:gd name="connsiteX4" fmla="*/ 0 w 1872208"/>
                <a:gd name="connsiteY4" fmla="*/ 0 h 1849518"/>
                <a:gd name="connsiteX0" fmla="*/ 0 w 1650267"/>
                <a:gd name="connsiteY0" fmla="*/ 1784411 h 1849518"/>
                <a:gd name="connsiteX1" fmla="*/ 1650267 w 1650267"/>
                <a:gd name="connsiteY1" fmla="*/ 0 h 1849518"/>
                <a:gd name="connsiteX2" fmla="*/ 1650267 w 1650267"/>
                <a:gd name="connsiteY2" fmla="*/ 864096 h 1849518"/>
                <a:gd name="connsiteX3" fmla="*/ 8878 w 1650267"/>
                <a:gd name="connsiteY3" fmla="*/ 1849518 h 1849518"/>
                <a:gd name="connsiteX4" fmla="*/ 0 w 1650267"/>
                <a:gd name="connsiteY4" fmla="*/ 1784411 h 1849518"/>
                <a:gd name="connsiteX0" fmla="*/ 0 w 1668022"/>
                <a:gd name="connsiteY0" fmla="*/ 1784411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84411 h 1849518"/>
                <a:gd name="connsiteX0" fmla="*/ 0 w 1659145"/>
                <a:gd name="connsiteY0" fmla="*/ 843378 h 1849518"/>
                <a:gd name="connsiteX1" fmla="*/ 1641390 w 1659145"/>
                <a:gd name="connsiteY1" fmla="*/ 0 h 1849518"/>
                <a:gd name="connsiteX2" fmla="*/ 1659145 w 1659145"/>
                <a:gd name="connsiteY2" fmla="*/ 855218 h 1849518"/>
                <a:gd name="connsiteX3" fmla="*/ 1 w 1659145"/>
                <a:gd name="connsiteY3" fmla="*/ 1849518 h 1849518"/>
                <a:gd name="connsiteX4" fmla="*/ 0 w 1659145"/>
                <a:gd name="connsiteY4" fmla="*/ 843378 h 1849518"/>
                <a:gd name="connsiteX0" fmla="*/ 0 w 1659145"/>
                <a:gd name="connsiteY0" fmla="*/ 843378 h 945987"/>
                <a:gd name="connsiteX1" fmla="*/ 1641390 w 1659145"/>
                <a:gd name="connsiteY1" fmla="*/ 0 h 945987"/>
                <a:gd name="connsiteX2" fmla="*/ 1659145 w 1659145"/>
                <a:gd name="connsiteY2" fmla="*/ 855218 h 945987"/>
                <a:gd name="connsiteX3" fmla="*/ 8878 w 1659145"/>
                <a:gd name="connsiteY3" fmla="*/ 890730 h 945987"/>
                <a:gd name="connsiteX4" fmla="*/ 0 w 1659145"/>
                <a:gd name="connsiteY4" fmla="*/ 843378 h 945987"/>
                <a:gd name="connsiteX0" fmla="*/ 17755 w 1676900"/>
                <a:gd name="connsiteY0" fmla="*/ 843378 h 948353"/>
                <a:gd name="connsiteX1" fmla="*/ 1659145 w 1676900"/>
                <a:gd name="connsiteY1" fmla="*/ 0 h 948353"/>
                <a:gd name="connsiteX2" fmla="*/ 1676900 w 1676900"/>
                <a:gd name="connsiteY2" fmla="*/ 855218 h 948353"/>
                <a:gd name="connsiteX3" fmla="*/ 0 w 1676900"/>
                <a:gd name="connsiteY3" fmla="*/ 908486 h 948353"/>
                <a:gd name="connsiteX4" fmla="*/ 17755 w 1676900"/>
                <a:gd name="connsiteY4" fmla="*/ 843378 h 948353"/>
                <a:gd name="connsiteX0" fmla="*/ 8878 w 1676900"/>
                <a:gd name="connsiteY0" fmla="*/ 923277 h 1018421"/>
                <a:gd name="connsiteX1" fmla="*/ 1659145 w 1676900"/>
                <a:gd name="connsiteY1" fmla="*/ 0 h 1018421"/>
                <a:gd name="connsiteX2" fmla="*/ 1676900 w 1676900"/>
                <a:gd name="connsiteY2" fmla="*/ 855218 h 1018421"/>
                <a:gd name="connsiteX3" fmla="*/ 0 w 1676900"/>
                <a:gd name="connsiteY3" fmla="*/ 908486 h 1018421"/>
                <a:gd name="connsiteX4" fmla="*/ 8878 w 1676900"/>
                <a:gd name="connsiteY4" fmla="*/ 923277 h 1018421"/>
                <a:gd name="connsiteX0" fmla="*/ 0 w 1685778"/>
                <a:gd name="connsiteY0" fmla="*/ 905521 h 1002679"/>
                <a:gd name="connsiteX1" fmla="*/ 1668023 w 1685778"/>
                <a:gd name="connsiteY1" fmla="*/ 0 h 1002679"/>
                <a:gd name="connsiteX2" fmla="*/ 1685778 w 1685778"/>
                <a:gd name="connsiteY2" fmla="*/ 855218 h 1002679"/>
                <a:gd name="connsiteX3" fmla="*/ 8878 w 1685778"/>
                <a:gd name="connsiteY3" fmla="*/ 908486 h 1002679"/>
                <a:gd name="connsiteX4" fmla="*/ 0 w 1685778"/>
                <a:gd name="connsiteY4" fmla="*/ 905521 h 1002679"/>
                <a:gd name="connsiteX0" fmla="*/ 0 w 1685778"/>
                <a:gd name="connsiteY0" fmla="*/ 905521 h 1002679"/>
                <a:gd name="connsiteX1" fmla="*/ 1678467 w 1685778"/>
                <a:gd name="connsiteY1" fmla="*/ 0 h 1002679"/>
                <a:gd name="connsiteX2" fmla="*/ 1685778 w 1685778"/>
                <a:gd name="connsiteY2" fmla="*/ 855218 h 1002679"/>
                <a:gd name="connsiteX3" fmla="*/ 8878 w 1685778"/>
                <a:gd name="connsiteY3" fmla="*/ 908486 h 1002679"/>
                <a:gd name="connsiteX4" fmla="*/ 0 w 1685778"/>
                <a:gd name="connsiteY4" fmla="*/ 905521 h 100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5778" h="1002679">
                  <a:moveTo>
                    <a:pt x="0" y="905521"/>
                  </a:moveTo>
                  <a:lnTo>
                    <a:pt x="1678467" y="0"/>
                  </a:lnTo>
                  <a:lnTo>
                    <a:pt x="1685778" y="855218"/>
                  </a:lnTo>
                  <a:lnTo>
                    <a:pt x="8878" y="908486"/>
                  </a:lnTo>
                  <a:cubicBezTo>
                    <a:pt x="8878" y="573106"/>
                    <a:pt x="0" y="1240901"/>
                    <a:pt x="0" y="9055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71" name="Group 32">
            <a:extLst>
              <a:ext uri="{FF2B5EF4-FFF2-40B4-BE49-F238E27FC236}">
                <a16:creationId xmlns:a16="http://schemas.microsoft.com/office/drawing/2014/main" id="{165E7AAA-1510-8BA1-D885-C8826385E4F1}"/>
              </a:ext>
            </a:extLst>
          </p:cNvPr>
          <p:cNvGrpSpPr/>
          <p:nvPr/>
        </p:nvGrpSpPr>
        <p:grpSpPr>
          <a:xfrm>
            <a:off x="-6470278" y="1908666"/>
            <a:ext cx="4446001" cy="755136"/>
            <a:chOff x="6417576" y="1995813"/>
            <a:chExt cx="2334550" cy="723186"/>
          </a:xfrm>
        </p:grpSpPr>
        <p:sp>
          <p:nvSpPr>
            <p:cNvPr id="72" name="TextBox 33">
              <a:extLst>
                <a:ext uri="{FF2B5EF4-FFF2-40B4-BE49-F238E27FC236}">
                  <a16:creationId xmlns:a16="http://schemas.microsoft.com/office/drawing/2014/main" id="{175ADD36-13EC-8B1D-39A9-A27369D7EDDE}"/>
                </a:ext>
              </a:extLst>
            </p:cNvPr>
            <p:cNvSpPr txBox="1"/>
            <p:nvPr/>
          </p:nvSpPr>
          <p:spPr>
            <a:xfrm>
              <a:off x="6417576" y="2217917"/>
              <a:ext cx="2334550" cy="501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450"/>
                </a:spcAft>
              </a:pPr>
              <a:r>
                <a:rPr lang="fr-FR" sz="1400" dirty="0">
                  <a:solidFill>
                    <a:schemeClr val="tx2">
                      <a:lumMod val="50000"/>
                    </a:schemeClr>
                  </a:solidFill>
                </a:rPr>
                <a:t>Mini </a:t>
              </a:r>
              <a:r>
                <a:rPr lang="fr-FR" sz="1400" dirty="0" err="1">
                  <a:solidFill>
                    <a:schemeClr val="tx2">
                      <a:lumMod val="50000"/>
                    </a:schemeClr>
                  </a:solidFill>
                </a:rPr>
                <a:t>daily</a:t>
              </a:r>
              <a:r>
                <a:rPr lang="fr-FR" sz="1400" dirty="0">
                  <a:solidFill>
                    <a:schemeClr val="tx2">
                      <a:lumMod val="50000"/>
                    </a:schemeClr>
                  </a:solidFill>
                </a:rPr>
                <a:t> (15 mins)/demi journée - Déterminer les objectifs - Régler les points de blocage - Demande d’avis</a:t>
              </a:r>
            </a:p>
          </p:txBody>
        </p:sp>
        <p:sp>
          <p:nvSpPr>
            <p:cNvPr id="73" name="TextBox 34">
              <a:extLst>
                <a:ext uri="{FF2B5EF4-FFF2-40B4-BE49-F238E27FC236}">
                  <a16:creationId xmlns:a16="http://schemas.microsoft.com/office/drawing/2014/main" id="{BAB655CD-B22F-4077-7FFC-71AE1F16C43B}"/>
                </a:ext>
              </a:extLst>
            </p:cNvPr>
            <p:cNvSpPr txBox="1"/>
            <p:nvPr/>
          </p:nvSpPr>
          <p:spPr>
            <a:xfrm>
              <a:off x="6489681" y="1995813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450"/>
                </a:spcAft>
              </a:pPr>
              <a:r>
                <a:rPr lang="fr-FR" sz="14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Point de discussion – Méthode agile </a:t>
              </a:r>
              <a:endParaRPr lang="fr-FR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74" name="Group 35">
            <a:extLst>
              <a:ext uri="{FF2B5EF4-FFF2-40B4-BE49-F238E27FC236}">
                <a16:creationId xmlns:a16="http://schemas.microsoft.com/office/drawing/2014/main" id="{B7E2C0F5-4CDE-81FE-6EB3-0DE349FFC613}"/>
              </a:ext>
            </a:extLst>
          </p:cNvPr>
          <p:cNvGrpSpPr/>
          <p:nvPr/>
        </p:nvGrpSpPr>
        <p:grpSpPr>
          <a:xfrm>
            <a:off x="-5445312" y="2879648"/>
            <a:ext cx="3376706" cy="523624"/>
            <a:chOff x="6417575" y="2011203"/>
            <a:chExt cx="2232250" cy="501469"/>
          </a:xfrm>
        </p:grpSpPr>
        <p:sp>
          <p:nvSpPr>
            <p:cNvPr id="75" name="TextBox 36">
              <a:extLst>
                <a:ext uri="{FF2B5EF4-FFF2-40B4-BE49-F238E27FC236}">
                  <a16:creationId xmlns:a16="http://schemas.microsoft.com/office/drawing/2014/main" id="{5DB928E7-8A0F-5CC6-38A8-34B577BAC92B}"/>
                </a:ext>
              </a:extLst>
            </p:cNvPr>
            <p:cNvSpPr txBox="1"/>
            <p:nvPr/>
          </p:nvSpPr>
          <p:spPr>
            <a:xfrm>
              <a:off x="6417576" y="2217917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Schémas (compréhension)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TextBox 37">
              <a:extLst>
                <a:ext uri="{FF2B5EF4-FFF2-40B4-BE49-F238E27FC236}">
                  <a16:creationId xmlns:a16="http://schemas.microsoft.com/office/drawing/2014/main" id="{4E3EAD82-AF77-D442-6906-59CB3770F138}"/>
                </a:ext>
              </a:extLst>
            </p:cNvPr>
            <p:cNvSpPr txBox="1"/>
            <p:nvPr/>
          </p:nvSpPr>
          <p:spPr>
            <a:xfrm>
              <a:off x="6417575" y="2011203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b="1" dirty="0" err="1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Drawio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7" name="Group 38">
            <a:extLst>
              <a:ext uri="{FF2B5EF4-FFF2-40B4-BE49-F238E27FC236}">
                <a16:creationId xmlns:a16="http://schemas.microsoft.com/office/drawing/2014/main" id="{CE079DD0-D3D1-4358-7BC6-5AC925989D38}"/>
              </a:ext>
            </a:extLst>
          </p:cNvPr>
          <p:cNvGrpSpPr/>
          <p:nvPr/>
        </p:nvGrpSpPr>
        <p:grpSpPr>
          <a:xfrm>
            <a:off x="-5380626" y="3982034"/>
            <a:ext cx="3376706" cy="523623"/>
            <a:chOff x="6417575" y="2011204"/>
            <a:chExt cx="2232250" cy="501468"/>
          </a:xfrm>
        </p:grpSpPr>
        <p:sp>
          <p:nvSpPr>
            <p:cNvPr id="78" name="TextBox 39">
              <a:extLst>
                <a:ext uri="{FF2B5EF4-FFF2-40B4-BE49-F238E27FC236}">
                  <a16:creationId xmlns:a16="http://schemas.microsoft.com/office/drawing/2014/main" id="{904BD416-1456-9735-405F-226124139C06}"/>
                </a:ext>
              </a:extLst>
            </p:cNvPr>
            <p:cNvSpPr txBox="1"/>
            <p:nvPr/>
          </p:nvSpPr>
          <p:spPr>
            <a:xfrm>
              <a:off x="6417576" y="2217917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Brainstorming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TextBox 40">
              <a:extLst>
                <a:ext uri="{FF2B5EF4-FFF2-40B4-BE49-F238E27FC236}">
                  <a16:creationId xmlns:a16="http://schemas.microsoft.com/office/drawing/2014/main" id="{4AB697BA-C75D-9918-2E12-D3A98C06D307}"/>
                </a:ext>
              </a:extLst>
            </p:cNvPr>
            <p:cNvSpPr txBox="1"/>
            <p:nvPr/>
          </p:nvSpPr>
          <p:spPr>
            <a:xfrm>
              <a:off x="6417575" y="2011204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Miro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Group 2">
            <a:extLst>
              <a:ext uri="{FF2B5EF4-FFF2-40B4-BE49-F238E27FC236}">
                <a16:creationId xmlns:a16="http://schemas.microsoft.com/office/drawing/2014/main" id="{339C5C45-FF02-9191-3719-64A141DDA7B4}"/>
              </a:ext>
            </a:extLst>
          </p:cNvPr>
          <p:cNvGrpSpPr/>
          <p:nvPr/>
        </p:nvGrpSpPr>
        <p:grpSpPr>
          <a:xfrm>
            <a:off x="12554599" y="1850774"/>
            <a:ext cx="6104901" cy="2750615"/>
            <a:chOff x="4567071" y="1844824"/>
            <a:chExt cx="6113041" cy="275061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41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97" name="Rectangle 4">
              <a:extLst>
                <a:ext uri="{FF2B5EF4-FFF2-40B4-BE49-F238E27FC236}">
                  <a16:creationId xmlns:a16="http://schemas.microsoft.com/office/drawing/2014/main" id="{D4DD437B-121E-AA7B-4488-4DB03AA418E6}"/>
                </a:ext>
              </a:extLst>
            </p:cNvPr>
            <p:cNvSpPr/>
            <p:nvPr/>
          </p:nvSpPr>
          <p:spPr>
            <a:xfrm>
              <a:off x="4572000" y="3731342"/>
              <a:ext cx="1676901" cy="864097"/>
            </a:xfrm>
            <a:custGeom>
              <a:avLst/>
              <a:gdLst>
                <a:gd name="connsiteX0" fmla="*/ 0 w 1872208"/>
                <a:gd name="connsiteY0" fmla="*/ 0 h 864096"/>
                <a:gd name="connsiteX1" fmla="*/ 1872208 w 1872208"/>
                <a:gd name="connsiteY1" fmla="*/ 0 h 864096"/>
                <a:gd name="connsiteX2" fmla="*/ 1872208 w 1872208"/>
                <a:gd name="connsiteY2" fmla="*/ 864096 h 864096"/>
                <a:gd name="connsiteX3" fmla="*/ 0 w 1872208"/>
                <a:gd name="connsiteY3" fmla="*/ 864096 h 864096"/>
                <a:gd name="connsiteX4" fmla="*/ 0 w 1872208"/>
                <a:gd name="connsiteY4" fmla="*/ 0 h 864096"/>
                <a:gd name="connsiteX0" fmla="*/ 0 w 1872208"/>
                <a:gd name="connsiteY0" fmla="*/ 0 h 1849518"/>
                <a:gd name="connsiteX1" fmla="*/ 1872208 w 1872208"/>
                <a:gd name="connsiteY1" fmla="*/ 0 h 1849518"/>
                <a:gd name="connsiteX2" fmla="*/ 1872208 w 1872208"/>
                <a:gd name="connsiteY2" fmla="*/ 864096 h 1849518"/>
                <a:gd name="connsiteX3" fmla="*/ 230819 w 1872208"/>
                <a:gd name="connsiteY3" fmla="*/ 1849518 h 1849518"/>
                <a:gd name="connsiteX4" fmla="*/ 0 w 1872208"/>
                <a:gd name="connsiteY4" fmla="*/ 0 h 1849518"/>
                <a:gd name="connsiteX0" fmla="*/ 0 w 1650267"/>
                <a:gd name="connsiteY0" fmla="*/ 1784411 h 1849518"/>
                <a:gd name="connsiteX1" fmla="*/ 1650267 w 1650267"/>
                <a:gd name="connsiteY1" fmla="*/ 0 h 1849518"/>
                <a:gd name="connsiteX2" fmla="*/ 1650267 w 1650267"/>
                <a:gd name="connsiteY2" fmla="*/ 864096 h 1849518"/>
                <a:gd name="connsiteX3" fmla="*/ 8878 w 1650267"/>
                <a:gd name="connsiteY3" fmla="*/ 1849518 h 1849518"/>
                <a:gd name="connsiteX4" fmla="*/ 0 w 1650267"/>
                <a:gd name="connsiteY4" fmla="*/ 1784411 h 1849518"/>
                <a:gd name="connsiteX0" fmla="*/ 0 w 1668022"/>
                <a:gd name="connsiteY0" fmla="*/ 1784411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84411 h 1849518"/>
                <a:gd name="connsiteX0" fmla="*/ 0 w 1659145"/>
                <a:gd name="connsiteY0" fmla="*/ 843378 h 1849518"/>
                <a:gd name="connsiteX1" fmla="*/ 1641390 w 1659145"/>
                <a:gd name="connsiteY1" fmla="*/ 0 h 1849518"/>
                <a:gd name="connsiteX2" fmla="*/ 1659145 w 1659145"/>
                <a:gd name="connsiteY2" fmla="*/ 855218 h 1849518"/>
                <a:gd name="connsiteX3" fmla="*/ 1 w 1659145"/>
                <a:gd name="connsiteY3" fmla="*/ 1849518 h 1849518"/>
                <a:gd name="connsiteX4" fmla="*/ 0 w 1659145"/>
                <a:gd name="connsiteY4" fmla="*/ 843378 h 1849518"/>
                <a:gd name="connsiteX0" fmla="*/ 0 w 1659145"/>
                <a:gd name="connsiteY0" fmla="*/ 843378 h 945987"/>
                <a:gd name="connsiteX1" fmla="*/ 1641390 w 1659145"/>
                <a:gd name="connsiteY1" fmla="*/ 0 h 945987"/>
                <a:gd name="connsiteX2" fmla="*/ 1659145 w 1659145"/>
                <a:gd name="connsiteY2" fmla="*/ 855218 h 945987"/>
                <a:gd name="connsiteX3" fmla="*/ 8878 w 1659145"/>
                <a:gd name="connsiteY3" fmla="*/ 890730 h 945987"/>
                <a:gd name="connsiteX4" fmla="*/ 0 w 1659145"/>
                <a:gd name="connsiteY4" fmla="*/ 843378 h 945987"/>
                <a:gd name="connsiteX0" fmla="*/ 17755 w 1676900"/>
                <a:gd name="connsiteY0" fmla="*/ 843378 h 948353"/>
                <a:gd name="connsiteX1" fmla="*/ 1659145 w 1676900"/>
                <a:gd name="connsiteY1" fmla="*/ 0 h 948353"/>
                <a:gd name="connsiteX2" fmla="*/ 1676900 w 1676900"/>
                <a:gd name="connsiteY2" fmla="*/ 855218 h 948353"/>
                <a:gd name="connsiteX3" fmla="*/ 0 w 1676900"/>
                <a:gd name="connsiteY3" fmla="*/ 908486 h 948353"/>
                <a:gd name="connsiteX4" fmla="*/ 17755 w 1676900"/>
                <a:gd name="connsiteY4" fmla="*/ 843378 h 948353"/>
                <a:gd name="connsiteX0" fmla="*/ 8878 w 1676900"/>
                <a:gd name="connsiteY0" fmla="*/ 923277 h 1018421"/>
                <a:gd name="connsiteX1" fmla="*/ 1659145 w 1676900"/>
                <a:gd name="connsiteY1" fmla="*/ 0 h 1018421"/>
                <a:gd name="connsiteX2" fmla="*/ 1676900 w 1676900"/>
                <a:gd name="connsiteY2" fmla="*/ 855218 h 1018421"/>
                <a:gd name="connsiteX3" fmla="*/ 0 w 1676900"/>
                <a:gd name="connsiteY3" fmla="*/ 908486 h 1018421"/>
                <a:gd name="connsiteX4" fmla="*/ 8878 w 1676900"/>
                <a:gd name="connsiteY4" fmla="*/ 923277 h 1018421"/>
                <a:gd name="connsiteX0" fmla="*/ 0 w 1685778"/>
                <a:gd name="connsiteY0" fmla="*/ 905521 h 1002679"/>
                <a:gd name="connsiteX1" fmla="*/ 1668023 w 1685778"/>
                <a:gd name="connsiteY1" fmla="*/ 0 h 1002679"/>
                <a:gd name="connsiteX2" fmla="*/ 1685778 w 1685778"/>
                <a:gd name="connsiteY2" fmla="*/ 855218 h 1002679"/>
                <a:gd name="connsiteX3" fmla="*/ 8878 w 1685778"/>
                <a:gd name="connsiteY3" fmla="*/ 908486 h 1002679"/>
                <a:gd name="connsiteX4" fmla="*/ 0 w 1685778"/>
                <a:gd name="connsiteY4" fmla="*/ 905521 h 1002679"/>
                <a:gd name="connsiteX0" fmla="*/ 0 w 1676900"/>
                <a:gd name="connsiteY0" fmla="*/ 35509 h 908486"/>
                <a:gd name="connsiteX1" fmla="*/ 1659145 w 1676900"/>
                <a:gd name="connsiteY1" fmla="*/ 0 h 908486"/>
                <a:gd name="connsiteX2" fmla="*/ 1676900 w 1676900"/>
                <a:gd name="connsiteY2" fmla="*/ 855218 h 908486"/>
                <a:gd name="connsiteX3" fmla="*/ 0 w 1676900"/>
                <a:gd name="connsiteY3" fmla="*/ 908486 h 908486"/>
                <a:gd name="connsiteX4" fmla="*/ 0 w 1676900"/>
                <a:gd name="connsiteY4" fmla="*/ 35509 h 908486"/>
                <a:gd name="connsiteX0" fmla="*/ 0 w 1676900"/>
                <a:gd name="connsiteY0" fmla="*/ 35509 h 855218"/>
                <a:gd name="connsiteX1" fmla="*/ 1659145 w 1676900"/>
                <a:gd name="connsiteY1" fmla="*/ 0 h 855218"/>
                <a:gd name="connsiteX2" fmla="*/ 1676900 w 1676900"/>
                <a:gd name="connsiteY2" fmla="*/ 855218 h 855218"/>
                <a:gd name="connsiteX3" fmla="*/ 26633 w 1676900"/>
                <a:gd name="connsiteY3" fmla="*/ 198272 h 855218"/>
                <a:gd name="connsiteX4" fmla="*/ 0 w 1676900"/>
                <a:gd name="connsiteY4" fmla="*/ 35509 h 855218"/>
                <a:gd name="connsiteX0" fmla="*/ 0 w 1676900"/>
                <a:gd name="connsiteY0" fmla="*/ 8876 h 855218"/>
                <a:gd name="connsiteX1" fmla="*/ 1659145 w 1676900"/>
                <a:gd name="connsiteY1" fmla="*/ 0 h 855218"/>
                <a:gd name="connsiteX2" fmla="*/ 1676900 w 1676900"/>
                <a:gd name="connsiteY2" fmla="*/ 855218 h 855218"/>
                <a:gd name="connsiteX3" fmla="*/ 26633 w 1676900"/>
                <a:gd name="connsiteY3" fmla="*/ 198272 h 855218"/>
                <a:gd name="connsiteX4" fmla="*/ 0 w 1676900"/>
                <a:gd name="connsiteY4" fmla="*/ 8876 h 855218"/>
                <a:gd name="connsiteX0" fmla="*/ 8878 w 1685778"/>
                <a:gd name="connsiteY0" fmla="*/ 8876 h 855218"/>
                <a:gd name="connsiteX1" fmla="*/ 1668023 w 1685778"/>
                <a:gd name="connsiteY1" fmla="*/ 0 h 855218"/>
                <a:gd name="connsiteX2" fmla="*/ 1685778 w 1685778"/>
                <a:gd name="connsiteY2" fmla="*/ 855218 h 855218"/>
                <a:gd name="connsiteX3" fmla="*/ 0 w 1685778"/>
                <a:gd name="connsiteY3" fmla="*/ 153884 h 855218"/>
                <a:gd name="connsiteX4" fmla="*/ 8878 w 1685778"/>
                <a:gd name="connsiteY4" fmla="*/ 8876 h 855218"/>
                <a:gd name="connsiteX0" fmla="*/ 8878 w 1685778"/>
                <a:gd name="connsiteY0" fmla="*/ 26632 h 872974"/>
                <a:gd name="connsiteX1" fmla="*/ 1676901 w 1685778"/>
                <a:gd name="connsiteY1" fmla="*/ 0 h 872974"/>
                <a:gd name="connsiteX2" fmla="*/ 1685778 w 1685778"/>
                <a:gd name="connsiteY2" fmla="*/ 872974 h 872974"/>
                <a:gd name="connsiteX3" fmla="*/ 0 w 1685778"/>
                <a:gd name="connsiteY3" fmla="*/ 171640 h 872974"/>
                <a:gd name="connsiteX4" fmla="*/ 8878 w 1685778"/>
                <a:gd name="connsiteY4" fmla="*/ 26632 h 872974"/>
                <a:gd name="connsiteX0" fmla="*/ 8878 w 1694655"/>
                <a:gd name="connsiteY0" fmla="*/ 26632 h 801953"/>
                <a:gd name="connsiteX1" fmla="*/ 1676901 w 1694655"/>
                <a:gd name="connsiteY1" fmla="*/ 0 h 801953"/>
                <a:gd name="connsiteX2" fmla="*/ 1694655 w 1694655"/>
                <a:gd name="connsiteY2" fmla="*/ 801953 h 801953"/>
                <a:gd name="connsiteX3" fmla="*/ 0 w 1694655"/>
                <a:gd name="connsiteY3" fmla="*/ 171640 h 801953"/>
                <a:gd name="connsiteX4" fmla="*/ 8878 w 1694655"/>
                <a:gd name="connsiteY4" fmla="*/ 26632 h 801953"/>
                <a:gd name="connsiteX0" fmla="*/ 8878 w 1721288"/>
                <a:gd name="connsiteY0" fmla="*/ 26632 h 872974"/>
                <a:gd name="connsiteX1" fmla="*/ 1676901 w 1721288"/>
                <a:gd name="connsiteY1" fmla="*/ 0 h 872974"/>
                <a:gd name="connsiteX2" fmla="*/ 1721288 w 1721288"/>
                <a:gd name="connsiteY2" fmla="*/ 872974 h 872974"/>
                <a:gd name="connsiteX3" fmla="*/ 0 w 1721288"/>
                <a:gd name="connsiteY3" fmla="*/ 171640 h 872974"/>
                <a:gd name="connsiteX4" fmla="*/ 8878 w 1721288"/>
                <a:gd name="connsiteY4" fmla="*/ 26632 h 872974"/>
                <a:gd name="connsiteX0" fmla="*/ 8878 w 1676901"/>
                <a:gd name="connsiteY0" fmla="*/ 26632 h 855219"/>
                <a:gd name="connsiteX1" fmla="*/ 1676901 w 1676901"/>
                <a:gd name="connsiteY1" fmla="*/ 0 h 855219"/>
                <a:gd name="connsiteX2" fmla="*/ 1676900 w 1676901"/>
                <a:gd name="connsiteY2" fmla="*/ 855219 h 855219"/>
                <a:gd name="connsiteX3" fmla="*/ 0 w 1676901"/>
                <a:gd name="connsiteY3" fmla="*/ 171640 h 855219"/>
                <a:gd name="connsiteX4" fmla="*/ 8878 w 1676901"/>
                <a:gd name="connsiteY4" fmla="*/ 26632 h 855219"/>
                <a:gd name="connsiteX0" fmla="*/ 8878 w 1676901"/>
                <a:gd name="connsiteY0" fmla="*/ 26632 h 943996"/>
                <a:gd name="connsiteX1" fmla="*/ 1676901 w 1676901"/>
                <a:gd name="connsiteY1" fmla="*/ 0 h 943996"/>
                <a:gd name="connsiteX2" fmla="*/ 1668023 w 1676901"/>
                <a:gd name="connsiteY2" fmla="*/ 943996 h 943996"/>
                <a:gd name="connsiteX3" fmla="*/ 0 w 1676901"/>
                <a:gd name="connsiteY3" fmla="*/ 171640 h 943996"/>
                <a:gd name="connsiteX4" fmla="*/ 8878 w 1676901"/>
                <a:gd name="connsiteY4" fmla="*/ 26632 h 943996"/>
                <a:gd name="connsiteX0" fmla="*/ 8878 w 1676901"/>
                <a:gd name="connsiteY0" fmla="*/ 26632 h 864097"/>
                <a:gd name="connsiteX1" fmla="*/ 1676901 w 1676901"/>
                <a:gd name="connsiteY1" fmla="*/ 0 h 864097"/>
                <a:gd name="connsiteX2" fmla="*/ 1659145 w 1676901"/>
                <a:gd name="connsiteY2" fmla="*/ 864097 h 864097"/>
                <a:gd name="connsiteX3" fmla="*/ 0 w 1676901"/>
                <a:gd name="connsiteY3" fmla="*/ 171640 h 864097"/>
                <a:gd name="connsiteX4" fmla="*/ 8878 w 1676901"/>
                <a:gd name="connsiteY4" fmla="*/ 26632 h 86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901" h="864097">
                  <a:moveTo>
                    <a:pt x="8878" y="26632"/>
                  </a:moveTo>
                  <a:lnTo>
                    <a:pt x="1676901" y="0"/>
                  </a:lnTo>
                  <a:cubicBezTo>
                    <a:pt x="1676901" y="285073"/>
                    <a:pt x="1659145" y="579024"/>
                    <a:pt x="1659145" y="864097"/>
                  </a:cubicBezTo>
                  <a:lnTo>
                    <a:pt x="0" y="171640"/>
                  </a:lnTo>
                  <a:lnTo>
                    <a:pt x="8878" y="2663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0260C73-A3D3-E7ED-A307-5628EEB10E10}"/>
                </a:ext>
              </a:extLst>
            </p:cNvPr>
            <p:cNvSpPr/>
            <p:nvPr/>
          </p:nvSpPr>
          <p:spPr>
            <a:xfrm>
              <a:off x="6228184" y="1844824"/>
              <a:ext cx="4451928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99" name="Rectangle 4">
              <a:extLst>
                <a:ext uri="{FF2B5EF4-FFF2-40B4-BE49-F238E27FC236}">
                  <a16:creationId xmlns:a16="http://schemas.microsoft.com/office/drawing/2014/main" id="{34239A52-EE24-8E99-B1EF-F8057D4E2CC0}"/>
                </a:ext>
              </a:extLst>
            </p:cNvPr>
            <p:cNvSpPr/>
            <p:nvPr/>
          </p:nvSpPr>
          <p:spPr>
            <a:xfrm>
              <a:off x="4577918" y="1844826"/>
              <a:ext cx="1668022" cy="1822884"/>
            </a:xfrm>
            <a:custGeom>
              <a:avLst/>
              <a:gdLst>
                <a:gd name="connsiteX0" fmla="*/ 0 w 1872208"/>
                <a:gd name="connsiteY0" fmla="*/ 0 h 864096"/>
                <a:gd name="connsiteX1" fmla="*/ 1872208 w 1872208"/>
                <a:gd name="connsiteY1" fmla="*/ 0 h 864096"/>
                <a:gd name="connsiteX2" fmla="*/ 1872208 w 1872208"/>
                <a:gd name="connsiteY2" fmla="*/ 864096 h 864096"/>
                <a:gd name="connsiteX3" fmla="*/ 0 w 1872208"/>
                <a:gd name="connsiteY3" fmla="*/ 864096 h 864096"/>
                <a:gd name="connsiteX4" fmla="*/ 0 w 1872208"/>
                <a:gd name="connsiteY4" fmla="*/ 0 h 864096"/>
                <a:gd name="connsiteX0" fmla="*/ 0 w 1872208"/>
                <a:gd name="connsiteY0" fmla="*/ 0 h 1849518"/>
                <a:gd name="connsiteX1" fmla="*/ 1872208 w 1872208"/>
                <a:gd name="connsiteY1" fmla="*/ 0 h 1849518"/>
                <a:gd name="connsiteX2" fmla="*/ 1872208 w 1872208"/>
                <a:gd name="connsiteY2" fmla="*/ 864096 h 1849518"/>
                <a:gd name="connsiteX3" fmla="*/ 230819 w 1872208"/>
                <a:gd name="connsiteY3" fmla="*/ 1849518 h 1849518"/>
                <a:gd name="connsiteX4" fmla="*/ 0 w 1872208"/>
                <a:gd name="connsiteY4" fmla="*/ 0 h 1849518"/>
                <a:gd name="connsiteX0" fmla="*/ 0 w 1650267"/>
                <a:gd name="connsiteY0" fmla="*/ 1784411 h 1849518"/>
                <a:gd name="connsiteX1" fmla="*/ 1650267 w 1650267"/>
                <a:gd name="connsiteY1" fmla="*/ 0 h 1849518"/>
                <a:gd name="connsiteX2" fmla="*/ 1650267 w 1650267"/>
                <a:gd name="connsiteY2" fmla="*/ 864096 h 1849518"/>
                <a:gd name="connsiteX3" fmla="*/ 8878 w 1650267"/>
                <a:gd name="connsiteY3" fmla="*/ 1849518 h 1849518"/>
                <a:gd name="connsiteX4" fmla="*/ 0 w 1650267"/>
                <a:gd name="connsiteY4" fmla="*/ 1784411 h 1849518"/>
                <a:gd name="connsiteX0" fmla="*/ 0 w 1668022"/>
                <a:gd name="connsiteY0" fmla="*/ 1784411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84411 h 1849518"/>
                <a:gd name="connsiteX0" fmla="*/ 0 w 1668022"/>
                <a:gd name="connsiteY0" fmla="*/ 1713390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13390 h 1849518"/>
                <a:gd name="connsiteX0" fmla="*/ 0 w 1668022"/>
                <a:gd name="connsiteY0" fmla="*/ 1713390 h 1787374"/>
                <a:gd name="connsiteX1" fmla="*/ 1650267 w 1668022"/>
                <a:gd name="connsiteY1" fmla="*/ 0 h 1787374"/>
                <a:gd name="connsiteX2" fmla="*/ 1668022 w 1668022"/>
                <a:gd name="connsiteY2" fmla="*/ 855218 h 1787374"/>
                <a:gd name="connsiteX3" fmla="*/ 26633 w 1668022"/>
                <a:gd name="connsiteY3" fmla="*/ 1787374 h 1787374"/>
                <a:gd name="connsiteX4" fmla="*/ 0 w 1668022"/>
                <a:gd name="connsiteY4" fmla="*/ 1713390 h 1787374"/>
                <a:gd name="connsiteX0" fmla="*/ 0 w 1668022"/>
                <a:gd name="connsiteY0" fmla="*/ 1713390 h 1805129"/>
                <a:gd name="connsiteX1" fmla="*/ 1650267 w 1668022"/>
                <a:gd name="connsiteY1" fmla="*/ 0 h 1805129"/>
                <a:gd name="connsiteX2" fmla="*/ 1668022 w 1668022"/>
                <a:gd name="connsiteY2" fmla="*/ 855218 h 1805129"/>
                <a:gd name="connsiteX3" fmla="*/ 35511 w 1668022"/>
                <a:gd name="connsiteY3" fmla="*/ 1805129 h 1805129"/>
                <a:gd name="connsiteX4" fmla="*/ 0 w 1668022"/>
                <a:gd name="connsiteY4" fmla="*/ 1713390 h 1805129"/>
                <a:gd name="connsiteX0" fmla="*/ 0 w 1668022"/>
                <a:gd name="connsiteY0" fmla="*/ 1713390 h 1822885"/>
                <a:gd name="connsiteX1" fmla="*/ 1650267 w 1668022"/>
                <a:gd name="connsiteY1" fmla="*/ 0 h 1822885"/>
                <a:gd name="connsiteX2" fmla="*/ 1668022 w 1668022"/>
                <a:gd name="connsiteY2" fmla="*/ 855218 h 1822885"/>
                <a:gd name="connsiteX3" fmla="*/ 35511 w 1668022"/>
                <a:gd name="connsiteY3" fmla="*/ 1822885 h 1822885"/>
                <a:gd name="connsiteX4" fmla="*/ 0 w 1668022"/>
                <a:gd name="connsiteY4" fmla="*/ 1713390 h 1822885"/>
                <a:gd name="connsiteX0" fmla="*/ 0 w 1668022"/>
                <a:gd name="connsiteY0" fmla="*/ 1702959 h 1812454"/>
                <a:gd name="connsiteX1" fmla="*/ 1657230 w 1668022"/>
                <a:gd name="connsiteY1" fmla="*/ 0 h 1812454"/>
                <a:gd name="connsiteX2" fmla="*/ 1668022 w 1668022"/>
                <a:gd name="connsiteY2" fmla="*/ 844787 h 1812454"/>
                <a:gd name="connsiteX3" fmla="*/ 35511 w 1668022"/>
                <a:gd name="connsiteY3" fmla="*/ 1812454 h 1812454"/>
                <a:gd name="connsiteX4" fmla="*/ 0 w 1668022"/>
                <a:gd name="connsiteY4" fmla="*/ 1702959 h 1812454"/>
                <a:gd name="connsiteX0" fmla="*/ 0 w 1668022"/>
                <a:gd name="connsiteY0" fmla="*/ 1720343 h 1829838"/>
                <a:gd name="connsiteX1" fmla="*/ 1664192 w 1668022"/>
                <a:gd name="connsiteY1" fmla="*/ 0 h 1829838"/>
                <a:gd name="connsiteX2" fmla="*/ 1668022 w 1668022"/>
                <a:gd name="connsiteY2" fmla="*/ 862171 h 1829838"/>
                <a:gd name="connsiteX3" fmla="*/ 35511 w 1668022"/>
                <a:gd name="connsiteY3" fmla="*/ 1829838 h 1829838"/>
                <a:gd name="connsiteX4" fmla="*/ 0 w 1668022"/>
                <a:gd name="connsiteY4" fmla="*/ 1720343 h 1829838"/>
                <a:gd name="connsiteX0" fmla="*/ 0 w 1668022"/>
                <a:gd name="connsiteY0" fmla="*/ 1713389 h 1822884"/>
                <a:gd name="connsiteX1" fmla="*/ 1664192 w 1668022"/>
                <a:gd name="connsiteY1" fmla="*/ 0 h 1822884"/>
                <a:gd name="connsiteX2" fmla="*/ 1668022 w 1668022"/>
                <a:gd name="connsiteY2" fmla="*/ 855217 h 1822884"/>
                <a:gd name="connsiteX3" fmla="*/ 35511 w 1668022"/>
                <a:gd name="connsiteY3" fmla="*/ 1822884 h 1822884"/>
                <a:gd name="connsiteX4" fmla="*/ 0 w 1668022"/>
                <a:gd name="connsiteY4" fmla="*/ 1713389 h 182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8022" h="1822884">
                  <a:moveTo>
                    <a:pt x="0" y="1713389"/>
                  </a:moveTo>
                  <a:lnTo>
                    <a:pt x="1664192" y="0"/>
                  </a:lnTo>
                  <a:cubicBezTo>
                    <a:pt x="1665469" y="287390"/>
                    <a:pt x="1666745" y="567827"/>
                    <a:pt x="1668022" y="855217"/>
                  </a:cubicBezTo>
                  <a:lnTo>
                    <a:pt x="35511" y="1822884"/>
                  </a:lnTo>
                  <a:lnTo>
                    <a:pt x="0" y="1713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B62EB92-4DDB-B5B7-6EA1-BC185A9FECE1}"/>
                </a:ext>
              </a:extLst>
            </p:cNvPr>
            <p:cNvSpPr/>
            <p:nvPr/>
          </p:nvSpPr>
          <p:spPr>
            <a:xfrm>
              <a:off x="6228184" y="2787832"/>
              <a:ext cx="4451928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E8FEBC5-4691-40A3-818B-7EABFAC0E9FC}"/>
                </a:ext>
              </a:extLst>
            </p:cNvPr>
            <p:cNvSpPr/>
            <p:nvPr/>
          </p:nvSpPr>
          <p:spPr>
            <a:xfrm>
              <a:off x="6228184" y="3730840"/>
              <a:ext cx="4451928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02" name="Rectangle 4">
              <a:extLst>
                <a:ext uri="{FF2B5EF4-FFF2-40B4-BE49-F238E27FC236}">
                  <a16:creationId xmlns:a16="http://schemas.microsoft.com/office/drawing/2014/main" id="{E063CFBC-6583-4C14-6A09-15F320AA357E}"/>
                </a:ext>
              </a:extLst>
            </p:cNvPr>
            <p:cNvSpPr/>
            <p:nvPr/>
          </p:nvSpPr>
          <p:spPr>
            <a:xfrm>
              <a:off x="4567071" y="2791036"/>
              <a:ext cx="1685778" cy="1002679"/>
            </a:xfrm>
            <a:custGeom>
              <a:avLst/>
              <a:gdLst>
                <a:gd name="connsiteX0" fmla="*/ 0 w 1872208"/>
                <a:gd name="connsiteY0" fmla="*/ 0 h 864096"/>
                <a:gd name="connsiteX1" fmla="*/ 1872208 w 1872208"/>
                <a:gd name="connsiteY1" fmla="*/ 0 h 864096"/>
                <a:gd name="connsiteX2" fmla="*/ 1872208 w 1872208"/>
                <a:gd name="connsiteY2" fmla="*/ 864096 h 864096"/>
                <a:gd name="connsiteX3" fmla="*/ 0 w 1872208"/>
                <a:gd name="connsiteY3" fmla="*/ 864096 h 864096"/>
                <a:gd name="connsiteX4" fmla="*/ 0 w 1872208"/>
                <a:gd name="connsiteY4" fmla="*/ 0 h 864096"/>
                <a:gd name="connsiteX0" fmla="*/ 0 w 1872208"/>
                <a:gd name="connsiteY0" fmla="*/ 0 h 1849518"/>
                <a:gd name="connsiteX1" fmla="*/ 1872208 w 1872208"/>
                <a:gd name="connsiteY1" fmla="*/ 0 h 1849518"/>
                <a:gd name="connsiteX2" fmla="*/ 1872208 w 1872208"/>
                <a:gd name="connsiteY2" fmla="*/ 864096 h 1849518"/>
                <a:gd name="connsiteX3" fmla="*/ 230819 w 1872208"/>
                <a:gd name="connsiteY3" fmla="*/ 1849518 h 1849518"/>
                <a:gd name="connsiteX4" fmla="*/ 0 w 1872208"/>
                <a:gd name="connsiteY4" fmla="*/ 0 h 1849518"/>
                <a:gd name="connsiteX0" fmla="*/ 0 w 1650267"/>
                <a:gd name="connsiteY0" fmla="*/ 1784411 h 1849518"/>
                <a:gd name="connsiteX1" fmla="*/ 1650267 w 1650267"/>
                <a:gd name="connsiteY1" fmla="*/ 0 h 1849518"/>
                <a:gd name="connsiteX2" fmla="*/ 1650267 w 1650267"/>
                <a:gd name="connsiteY2" fmla="*/ 864096 h 1849518"/>
                <a:gd name="connsiteX3" fmla="*/ 8878 w 1650267"/>
                <a:gd name="connsiteY3" fmla="*/ 1849518 h 1849518"/>
                <a:gd name="connsiteX4" fmla="*/ 0 w 1650267"/>
                <a:gd name="connsiteY4" fmla="*/ 1784411 h 1849518"/>
                <a:gd name="connsiteX0" fmla="*/ 0 w 1668022"/>
                <a:gd name="connsiteY0" fmla="*/ 1784411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84411 h 1849518"/>
                <a:gd name="connsiteX0" fmla="*/ 0 w 1659145"/>
                <a:gd name="connsiteY0" fmla="*/ 843378 h 1849518"/>
                <a:gd name="connsiteX1" fmla="*/ 1641390 w 1659145"/>
                <a:gd name="connsiteY1" fmla="*/ 0 h 1849518"/>
                <a:gd name="connsiteX2" fmla="*/ 1659145 w 1659145"/>
                <a:gd name="connsiteY2" fmla="*/ 855218 h 1849518"/>
                <a:gd name="connsiteX3" fmla="*/ 1 w 1659145"/>
                <a:gd name="connsiteY3" fmla="*/ 1849518 h 1849518"/>
                <a:gd name="connsiteX4" fmla="*/ 0 w 1659145"/>
                <a:gd name="connsiteY4" fmla="*/ 843378 h 1849518"/>
                <a:gd name="connsiteX0" fmla="*/ 0 w 1659145"/>
                <a:gd name="connsiteY0" fmla="*/ 843378 h 945987"/>
                <a:gd name="connsiteX1" fmla="*/ 1641390 w 1659145"/>
                <a:gd name="connsiteY1" fmla="*/ 0 h 945987"/>
                <a:gd name="connsiteX2" fmla="*/ 1659145 w 1659145"/>
                <a:gd name="connsiteY2" fmla="*/ 855218 h 945987"/>
                <a:gd name="connsiteX3" fmla="*/ 8878 w 1659145"/>
                <a:gd name="connsiteY3" fmla="*/ 890730 h 945987"/>
                <a:gd name="connsiteX4" fmla="*/ 0 w 1659145"/>
                <a:gd name="connsiteY4" fmla="*/ 843378 h 945987"/>
                <a:gd name="connsiteX0" fmla="*/ 17755 w 1676900"/>
                <a:gd name="connsiteY0" fmla="*/ 843378 h 948353"/>
                <a:gd name="connsiteX1" fmla="*/ 1659145 w 1676900"/>
                <a:gd name="connsiteY1" fmla="*/ 0 h 948353"/>
                <a:gd name="connsiteX2" fmla="*/ 1676900 w 1676900"/>
                <a:gd name="connsiteY2" fmla="*/ 855218 h 948353"/>
                <a:gd name="connsiteX3" fmla="*/ 0 w 1676900"/>
                <a:gd name="connsiteY3" fmla="*/ 908486 h 948353"/>
                <a:gd name="connsiteX4" fmla="*/ 17755 w 1676900"/>
                <a:gd name="connsiteY4" fmla="*/ 843378 h 948353"/>
                <a:gd name="connsiteX0" fmla="*/ 8878 w 1676900"/>
                <a:gd name="connsiteY0" fmla="*/ 923277 h 1018421"/>
                <a:gd name="connsiteX1" fmla="*/ 1659145 w 1676900"/>
                <a:gd name="connsiteY1" fmla="*/ 0 h 1018421"/>
                <a:gd name="connsiteX2" fmla="*/ 1676900 w 1676900"/>
                <a:gd name="connsiteY2" fmla="*/ 855218 h 1018421"/>
                <a:gd name="connsiteX3" fmla="*/ 0 w 1676900"/>
                <a:gd name="connsiteY3" fmla="*/ 908486 h 1018421"/>
                <a:gd name="connsiteX4" fmla="*/ 8878 w 1676900"/>
                <a:gd name="connsiteY4" fmla="*/ 923277 h 1018421"/>
                <a:gd name="connsiteX0" fmla="*/ 0 w 1685778"/>
                <a:gd name="connsiteY0" fmla="*/ 905521 h 1002679"/>
                <a:gd name="connsiteX1" fmla="*/ 1668023 w 1685778"/>
                <a:gd name="connsiteY1" fmla="*/ 0 h 1002679"/>
                <a:gd name="connsiteX2" fmla="*/ 1685778 w 1685778"/>
                <a:gd name="connsiteY2" fmla="*/ 855218 h 1002679"/>
                <a:gd name="connsiteX3" fmla="*/ 8878 w 1685778"/>
                <a:gd name="connsiteY3" fmla="*/ 908486 h 1002679"/>
                <a:gd name="connsiteX4" fmla="*/ 0 w 1685778"/>
                <a:gd name="connsiteY4" fmla="*/ 905521 h 100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5778" h="1002679">
                  <a:moveTo>
                    <a:pt x="0" y="905521"/>
                  </a:moveTo>
                  <a:lnTo>
                    <a:pt x="1668023" y="0"/>
                  </a:lnTo>
                  <a:lnTo>
                    <a:pt x="1685778" y="855218"/>
                  </a:lnTo>
                  <a:lnTo>
                    <a:pt x="8878" y="908486"/>
                  </a:lnTo>
                  <a:cubicBezTo>
                    <a:pt x="8878" y="573106"/>
                    <a:pt x="0" y="1240901"/>
                    <a:pt x="0" y="9055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103" name="Group 20">
            <a:extLst>
              <a:ext uri="{FF2B5EF4-FFF2-40B4-BE49-F238E27FC236}">
                <a16:creationId xmlns:a16="http://schemas.microsoft.com/office/drawing/2014/main" id="{EC576DBF-623C-D8E4-9740-4194C0971133}"/>
              </a:ext>
            </a:extLst>
          </p:cNvPr>
          <p:cNvGrpSpPr/>
          <p:nvPr/>
        </p:nvGrpSpPr>
        <p:grpSpPr>
          <a:xfrm>
            <a:off x="14407785" y="1940440"/>
            <a:ext cx="3434935" cy="739065"/>
            <a:chOff x="6417575" y="2011204"/>
            <a:chExt cx="2232250" cy="707795"/>
          </a:xfrm>
        </p:grpSpPr>
        <p:sp>
          <p:nvSpPr>
            <p:cNvPr id="104" name="TextBox 21">
              <a:extLst>
                <a:ext uri="{FF2B5EF4-FFF2-40B4-BE49-F238E27FC236}">
                  <a16:creationId xmlns:a16="http://schemas.microsoft.com/office/drawing/2014/main" id="{8FF05EBB-29A2-0A30-2849-C60EB3E48C3C}"/>
                </a:ext>
              </a:extLst>
            </p:cNvPr>
            <p:cNvSpPr txBox="1"/>
            <p:nvPr/>
          </p:nvSpPr>
          <p:spPr>
            <a:xfrm>
              <a:off x="6417576" y="2217917"/>
              <a:ext cx="2232249" cy="501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lang="en-US" altLang="ko-K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Réunions</a:t>
              </a:r>
              <a:endParaRPr lang="en-US" altLang="ko-KR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- Partage </a:t>
              </a:r>
              <a:r>
                <a:rPr lang="en-US" altLang="ko-K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fichiers</a:t>
              </a:r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et liens.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22">
              <a:extLst>
                <a:ext uri="{FF2B5EF4-FFF2-40B4-BE49-F238E27FC236}">
                  <a16:creationId xmlns:a16="http://schemas.microsoft.com/office/drawing/2014/main" id="{DC0A708D-830F-49FE-3A30-28A8EEC6B27C}"/>
                </a:ext>
              </a:extLst>
            </p:cNvPr>
            <p:cNvSpPr txBox="1"/>
            <p:nvPr/>
          </p:nvSpPr>
          <p:spPr>
            <a:xfrm>
              <a:off x="6417575" y="2011204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Discord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6" name="Group 23">
            <a:extLst>
              <a:ext uri="{FF2B5EF4-FFF2-40B4-BE49-F238E27FC236}">
                <a16:creationId xmlns:a16="http://schemas.microsoft.com/office/drawing/2014/main" id="{26EEB07B-E70D-EDC5-EAEB-6421747D0D25}"/>
              </a:ext>
            </a:extLst>
          </p:cNvPr>
          <p:cNvGrpSpPr/>
          <p:nvPr/>
        </p:nvGrpSpPr>
        <p:grpSpPr>
          <a:xfrm>
            <a:off x="14407785" y="2893040"/>
            <a:ext cx="3434935" cy="523623"/>
            <a:chOff x="6417575" y="2011204"/>
            <a:chExt cx="2232250" cy="501468"/>
          </a:xfrm>
        </p:grpSpPr>
        <p:sp>
          <p:nvSpPr>
            <p:cNvPr id="107" name="TextBox 24">
              <a:extLst>
                <a:ext uri="{FF2B5EF4-FFF2-40B4-BE49-F238E27FC236}">
                  <a16:creationId xmlns:a16="http://schemas.microsoft.com/office/drawing/2014/main" id="{87181EB5-C0D9-A762-BF9A-B1E6AA485878}"/>
                </a:ext>
              </a:extLst>
            </p:cNvPr>
            <p:cNvSpPr txBox="1"/>
            <p:nvPr/>
          </p:nvSpPr>
          <p:spPr>
            <a:xfrm>
              <a:off x="6417576" y="2217917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Planning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TextBox 25">
              <a:extLst>
                <a:ext uri="{FF2B5EF4-FFF2-40B4-BE49-F238E27FC236}">
                  <a16:creationId xmlns:a16="http://schemas.microsoft.com/office/drawing/2014/main" id="{DD3153DB-812F-5A57-517A-7E6554AE0BCE}"/>
                </a:ext>
              </a:extLst>
            </p:cNvPr>
            <p:cNvSpPr txBox="1"/>
            <p:nvPr/>
          </p:nvSpPr>
          <p:spPr>
            <a:xfrm>
              <a:off x="6417575" y="2011204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Asana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9" name="Group 26">
            <a:extLst>
              <a:ext uri="{FF2B5EF4-FFF2-40B4-BE49-F238E27FC236}">
                <a16:creationId xmlns:a16="http://schemas.microsoft.com/office/drawing/2014/main" id="{8055E7A6-0D0D-E0BD-BAD1-E1F78350D401}"/>
              </a:ext>
            </a:extLst>
          </p:cNvPr>
          <p:cNvGrpSpPr/>
          <p:nvPr/>
        </p:nvGrpSpPr>
        <p:grpSpPr>
          <a:xfrm>
            <a:off x="14407787" y="3799665"/>
            <a:ext cx="3941129" cy="739065"/>
            <a:chOff x="6417575" y="2011204"/>
            <a:chExt cx="2232250" cy="707795"/>
          </a:xfrm>
        </p:grpSpPr>
        <p:sp>
          <p:nvSpPr>
            <p:cNvPr id="110" name="TextBox 27">
              <a:extLst>
                <a:ext uri="{FF2B5EF4-FFF2-40B4-BE49-F238E27FC236}">
                  <a16:creationId xmlns:a16="http://schemas.microsoft.com/office/drawing/2014/main" id="{B12FF6DB-90D7-284C-1C22-FAE673D33092}"/>
                </a:ext>
              </a:extLst>
            </p:cNvPr>
            <p:cNvSpPr txBox="1"/>
            <p:nvPr/>
          </p:nvSpPr>
          <p:spPr>
            <a:xfrm>
              <a:off x="6417576" y="2217917"/>
              <a:ext cx="2232249" cy="501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Partages de </a:t>
              </a:r>
              <a:r>
                <a:rPr lang="en-US" altLang="ko-K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fichiers</a:t>
              </a:r>
              <a:endParaRPr lang="en-US" altLang="ko-KR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Travail simultané sur les versions du projet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TextBox 28">
              <a:extLst>
                <a:ext uri="{FF2B5EF4-FFF2-40B4-BE49-F238E27FC236}">
                  <a16:creationId xmlns:a16="http://schemas.microsoft.com/office/drawing/2014/main" id="{3B8F9B8F-882B-CE38-4FBE-9E37D94A5BE6}"/>
                </a:ext>
              </a:extLst>
            </p:cNvPr>
            <p:cNvSpPr txBox="1"/>
            <p:nvPr/>
          </p:nvSpPr>
          <p:spPr>
            <a:xfrm>
              <a:off x="6417575" y="2011204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8" name="Group 44">
            <a:extLst>
              <a:ext uri="{FF2B5EF4-FFF2-40B4-BE49-F238E27FC236}">
                <a16:creationId xmlns:a16="http://schemas.microsoft.com/office/drawing/2014/main" id="{F7BCE22B-A924-0F89-FB6F-4391768EDCD4}"/>
              </a:ext>
            </a:extLst>
          </p:cNvPr>
          <p:cNvGrpSpPr/>
          <p:nvPr/>
        </p:nvGrpSpPr>
        <p:grpSpPr>
          <a:xfrm>
            <a:off x="4977163" y="7655548"/>
            <a:ext cx="2237674" cy="2237674"/>
            <a:chOff x="3467528" y="2657377"/>
            <a:chExt cx="2237674" cy="2237674"/>
          </a:xfrm>
        </p:grpSpPr>
        <p:grpSp>
          <p:nvGrpSpPr>
            <p:cNvPr id="119" name="Group 45">
              <a:extLst>
                <a:ext uri="{FF2B5EF4-FFF2-40B4-BE49-F238E27FC236}">
                  <a16:creationId xmlns:a16="http://schemas.microsoft.com/office/drawing/2014/main" id="{502DFB00-1DD7-7D42-7911-2A459E32F5EF}"/>
                </a:ext>
              </a:extLst>
            </p:cNvPr>
            <p:cNvGrpSpPr/>
            <p:nvPr/>
          </p:nvGrpSpPr>
          <p:grpSpPr>
            <a:xfrm>
              <a:off x="3467528" y="2657377"/>
              <a:ext cx="2237674" cy="2237674"/>
              <a:chOff x="3436380" y="2612003"/>
              <a:chExt cx="2237674" cy="2237674"/>
            </a:xfrm>
          </p:grpSpPr>
          <p:sp>
            <p:nvSpPr>
              <p:cNvPr id="121" name="Oval 47">
                <a:extLst>
                  <a:ext uri="{FF2B5EF4-FFF2-40B4-BE49-F238E27FC236}">
                    <a16:creationId xmlns:a16="http://schemas.microsoft.com/office/drawing/2014/main" id="{39D83A34-06EF-11CD-952F-80C2CABE186C}"/>
                  </a:ext>
                </a:extLst>
              </p:cNvPr>
              <p:cNvSpPr/>
              <p:nvPr/>
            </p:nvSpPr>
            <p:spPr>
              <a:xfrm>
                <a:off x="3436380" y="2612003"/>
                <a:ext cx="2237674" cy="2237674"/>
              </a:xfrm>
              <a:prstGeom prst="ellipse">
                <a:avLst/>
              </a:prstGeom>
              <a:solidFill>
                <a:schemeClr val="tx1">
                  <a:alpha val="57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22" name="Oval 48">
                <a:extLst>
                  <a:ext uri="{FF2B5EF4-FFF2-40B4-BE49-F238E27FC236}">
                    <a16:creationId xmlns:a16="http://schemas.microsoft.com/office/drawing/2014/main" id="{22F10630-3109-D169-D122-C04D4D2E02D6}"/>
                  </a:ext>
                </a:extLst>
              </p:cNvPr>
              <p:cNvSpPr/>
              <p:nvPr/>
            </p:nvSpPr>
            <p:spPr>
              <a:xfrm>
                <a:off x="3914050" y="3089673"/>
                <a:ext cx="1282335" cy="128233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120" name="Oval 46">
              <a:extLst>
                <a:ext uri="{FF2B5EF4-FFF2-40B4-BE49-F238E27FC236}">
                  <a16:creationId xmlns:a16="http://schemas.microsoft.com/office/drawing/2014/main" id="{DC2EA878-1D7A-977C-9774-6E80F60B0E1A}"/>
                </a:ext>
              </a:extLst>
            </p:cNvPr>
            <p:cNvSpPr/>
            <p:nvPr/>
          </p:nvSpPr>
          <p:spPr>
            <a:xfrm>
              <a:off x="3695636" y="2885485"/>
              <a:ext cx="1781460" cy="1781460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123" name="TextBox 49">
            <a:extLst>
              <a:ext uri="{FF2B5EF4-FFF2-40B4-BE49-F238E27FC236}">
                <a16:creationId xmlns:a16="http://schemas.microsoft.com/office/drawing/2014/main" id="{C7810413-3C97-0313-C655-E41D75CBA46F}"/>
              </a:ext>
            </a:extLst>
          </p:cNvPr>
          <p:cNvSpPr txBox="1"/>
          <p:nvPr/>
        </p:nvSpPr>
        <p:spPr>
          <a:xfrm>
            <a:off x="5441808" y="8585639"/>
            <a:ext cx="1281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Rôles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24" name="Rectangle 4">
            <a:extLst>
              <a:ext uri="{FF2B5EF4-FFF2-40B4-BE49-F238E27FC236}">
                <a16:creationId xmlns:a16="http://schemas.microsoft.com/office/drawing/2014/main" id="{B43BC6F3-1FF1-2D9A-069B-FDAA7DAA4798}"/>
              </a:ext>
            </a:extLst>
          </p:cNvPr>
          <p:cNvSpPr/>
          <p:nvPr/>
        </p:nvSpPr>
        <p:spPr>
          <a:xfrm rot="19306382" flipH="1">
            <a:off x="1457754" y="8193168"/>
            <a:ext cx="1717639" cy="914783"/>
          </a:xfrm>
          <a:custGeom>
            <a:avLst/>
            <a:gdLst>
              <a:gd name="connsiteX0" fmla="*/ 0 w 1872208"/>
              <a:gd name="connsiteY0" fmla="*/ 0 h 864096"/>
              <a:gd name="connsiteX1" fmla="*/ 1872208 w 1872208"/>
              <a:gd name="connsiteY1" fmla="*/ 0 h 864096"/>
              <a:gd name="connsiteX2" fmla="*/ 1872208 w 1872208"/>
              <a:gd name="connsiteY2" fmla="*/ 864096 h 864096"/>
              <a:gd name="connsiteX3" fmla="*/ 0 w 1872208"/>
              <a:gd name="connsiteY3" fmla="*/ 864096 h 864096"/>
              <a:gd name="connsiteX4" fmla="*/ 0 w 1872208"/>
              <a:gd name="connsiteY4" fmla="*/ 0 h 864096"/>
              <a:gd name="connsiteX0" fmla="*/ 0 w 1872208"/>
              <a:gd name="connsiteY0" fmla="*/ 0 h 1849518"/>
              <a:gd name="connsiteX1" fmla="*/ 1872208 w 1872208"/>
              <a:gd name="connsiteY1" fmla="*/ 0 h 1849518"/>
              <a:gd name="connsiteX2" fmla="*/ 1872208 w 1872208"/>
              <a:gd name="connsiteY2" fmla="*/ 864096 h 1849518"/>
              <a:gd name="connsiteX3" fmla="*/ 230819 w 1872208"/>
              <a:gd name="connsiteY3" fmla="*/ 1849518 h 1849518"/>
              <a:gd name="connsiteX4" fmla="*/ 0 w 1872208"/>
              <a:gd name="connsiteY4" fmla="*/ 0 h 1849518"/>
              <a:gd name="connsiteX0" fmla="*/ 0 w 1650267"/>
              <a:gd name="connsiteY0" fmla="*/ 1784411 h 1849518"/>
              <a:gd name="connsiteX1" fmla="*/ 1650267 w 1650267"/>
              <a:gd name="connsiteY1" fmla="*/ 0 h 1849518"/>
              <a:gd name="connsiteX2" fmla="*/ 1650267 w 1650267"/>
              <a:gd name="connsiteY2" fmla="*/ 864096 h 1849518"/>
              <a:gd name="connsiteX3" fmla="*/ 8878 w 1650267"/>
              <a:gd name="connsiteY3" fmla="*/ 1849518 h 1849518"/>
              <a:gd name="connsiteX4" fmla="*/ 0 w 1650267"/>
              <a:gd name="connsiteY4" fmla="*/ 1784411 h 1849518"/>
              <a:gd name="connsiteX0" fmla="*/ 0 w 1668022"/>
              <a:gd name="connsiteY0" fmla="*/ 1784411 h 1849518"/>
              <a:gd name="connsiteX1" fmla="*/ 1650267 w 1668022"/>
              <a:gd name="connsiteY1" fmla="*/ 0 h 1849518"/>
              <a:gd name="connsiteX2" fmla="*/ 1668022 w 1668022"/>
              <a:gd name="connsiteY2" fmla="*/ 855218 h 1849518"/>
              <a:gd name="connsiteX3" fmla="*/ 8878 w 1668022"/>
              <a:gd name="connsiteY3" fmla="*/ 1849518 h 1849518"/>
              <a:gd name="connsiteX4" fmla="*/ 0 w 1668022"/>
              <a:gd name="connsiteY4" fmla="*/ 1784411 h 1849518"/>
              <a:gd name="connsiteX0" fmla="*/ 0 w 1659145"/>
              <a:gd name="connsiteY0" fmla="*/ 843378 h 1849518"/>
              <a:gd name="connsiteX1" fmla="*/ 1641390 w 1659145"/>
              <a:gd name="connsiteY1" fmla="*/ 0 h 1849518"/>
              <a:gd name="connsiteX2" fmla="*/ 1659145 w 1659145"/>
              <a:gd name="connsiteY2" fmla="*/ 855218 h 1849518"/>
              <a:gd name="connsiteX3" fmla="*/ 1 w 1659145"/>
              <a:gd name="connsiteY3" fmla="*/ 1849518 h 1849518"/>
              <a:gd name="connsiteX4" fmla="*/ 0 w 1659145"/>
              <a:gd name="connsiteY4" fmla="*/ 843378 h 1849518"/>
              <a:gd name="connsiteX0" fmla="*/ 0 w 1659145"/>
              <a:gd name="connsiteY0" fmla="*/ 843378 h 945987"/>
              <a:gd name="connsiteX1" fmla="*/ 1641390 w 1659145"/>
              <a:gd name="connsiteY1" fmla="*/ 0 h 945987"/>
              <a:gd name="connsiteX2" fmla="*/ 1659145 w 1659145"/>
              <a:gd name="connsiteY2" fmla="*/ 855218 h 945987"/>
              <a:gd name="connsiteX3" fmla="*/ 8878 w 1659145"/>
              <a:gd name="connsiteY3" fmla="*/ 890730 h 945987"/>
              <a:gd name="connsiteX4" fmla="*/ 0 w 1659145"/>
              <a:gd name="connsiteY4" fmla="*/ 843378 h 945987"/>
              <a:gd name="connsiteX0" fmla="*/ 17755 w 1676900"/>
              <a:gd name="connsiteY0" fmla="*/ 843378 h 948353"/>
              <a:gd name="connsiteX1" fmla="*/ 1659145 w 1676900"/>
              <a:gd name="connsiteY1" fmla="*/ 0 h 948353"/>
              <a:gd name="connsiteX2" fmla="*/ 1676900 w 1676900"/>
              <a:gd name="connsiteY2" fmla="*/ 855218 h 948353"/>
              <a:gd name="connsiteX3" fmla="*/ 0 w 1676900"/>
              <a:gd name="connsiteY3" fmla="*/ 908486 h 948353"/>
              <a:gd name="connsiteX4" fmla="*/ 17755 w 1676900"/>
              <a:gd name="connsiteY4" fmla="*/ 843378 h 948353"/>
              <a:gd name="connsiteX0" fmla="*/ 8878 w 1676900"/>
              <a:gd name="connsiteY0" fmla="*/ 923277 h 1018421"/>
              <a:gd name="connsiteX1" fmla="*/ 1659145 w 1676900"/>
              <a:gd name="connsiteY1" fmla="*/ 0 h 1018421"/>
              <a:gd name="connsiteX2" fmla="*/ 1676900 w 1676900"/>
              <a:gd name="connsiteY2" fmla="*/ 855218 h 1018421"/>
              <a:gd name="connsiteX3" fmla="*/ 0 w 1676900"/>
              <a:gd name="connsiteY3" fmla="*/ 908486 h 1018421"/>
              <a:gd name="connsiteX4" fmla="*/ 8878 w 1676900"/>
              <a:gd name="connsiteY4" fmla="*/ 923277 h 1018421"/>
              <a:gd name="connsiteX0" fmla="*/ 0 w 1685778"/>
              <a:gd name="connsiteY0" fmla="*/ 905521 h 1002679"/>
              <a:gd name="connsiteX1" fmla="*/ 1668023 w 1685778"/>
              <a:gd name="connsiteY1" fmla="*/ 0 h 1002679"/>
              <a:gd name="connsiteX2" fmla="*/ 1685778 w 1685778"/>
              <a:gd name="connsiteY2" fmla="*/ 855218 h 1002679"/>
              <a:gd name="connsiteX3" fmla="*/ 8878 w 1685778"/>
              <a:gd name="connsiteY3" fmla="*/ 908486 h 1002679"/>
              <a:gd name="connsiteX4" fmla="*/ 0 w 1685778"/>
              <a:gd name="connsiteY4" fmla="*/ 905521 h 1002679"/>
              <a:gd name="connsiteX0" fmla="*/ 0 w 1676900"/>
              <a:gd name="connsiteY0" fmla="*/ 35509 h 908486"/>
              <a:gd name="connsiteX1" fmla="*/ 1659145 w 1676900"/>
              <a:gd name="connsiteY1" fmla="*/ 0 h 908486"/>
              <a:gd name="connsiteX2" fmla="*/ 1676900 w 1676900"/>
              <a:gd name="connsiteY2" fmla="*/ 855218 h 908486"/>
              <a:gd name="connsiteX3" fmla="*/ 0 w 1676900"/>
              <a:gd name="connsiteY3" fmla="*/ 908486 h 908486"/>
              <a:gd name="connsiteX4" fmla="*/ 0 w 1676900"/>
              <a:gd name="connsiteY4" fmla="*/ 35509 h 908486"/>
              <a:gd name="connsiteX0" fmla="*/ 0 w 1676900"/>
              <a:gd name="connsiteY0" fmla="*/ 35509 h 855218"/>
              <a:gd name="connsiteX1" fmla="*/ 1659145 w 1676900"/>
              <a:gd name="connsiteY1" fmla="*/ 0 h 855218"/>
              <a:gd name="connsiteX2" fmla="*/ 1676900 w 1676900"/>
              <a:gd name="connsiteY2" fmla="*/ 855218 h 855218"/>
              <a:gd name="connsiteX3" fmla="*/ 26633 w 1676900"/>
              <a:gd name="connsiteY3" fmla="*/ 198272 h 855218"/>
              <a:gd name="connsiteX4" fmla="*/ 0 w 1676900"/>
              <a:gd name="connsiteY4" fmla="*/ 35509 h 855218"/>
              <a:gd name="connsiteX0" fmla="*/ 0 w 1676900"/>
              <a:gd name="connsiteY0" fmla="*/ 8876 h 855218"/>
              <a:gd name="connsiteX1" fmla="*/ 1659145 w 1676900"/>
              <a:gd name="connsiteY1" fmla="*/ 0 h 855218"/>
              <a:gd name="connsiteX2" fmla="*/ 1676900 w 1676900"/>
              <a:gd name="connsiteY2" fmla="*/ 855218 h 855218"/>
              <a:gd name="connsiteX3" fmla="*/ 26633 w 1676900"/>
              <a:gd name="connsiteY3" fmla="*/ 198272 h 855218"/>
              <a:gd name="connsiteX4" fmla="*/ 0 w 1676900"/>
              <a:gd name="connsiteY4" fmla="*/ 8876 h 855218"/>
              <a:gd name="connsiteX0" fmla="*/ 8878 w 1685778"/>
              <a:gd name="connsiteY0" fmla="*/ 8876 h 855218"/>
              <a:gd name="connsiteX1" fmla="*/ 1668023 w 1685778"/>
              <a:gd name="connsiteY1" fmla="*/ 0 h 855218"/>
              <a:gd name="connsiteX2" fmla="*/ 1685778 w 1685778"/>
              <a:gd name="connsiteY2" fmla="*/ 855218 h 855218"/>
              <a:gd name="connsiteX3" fmla="*/ 0 w 1685778"/>
              <a:gd name="connsiteY3" fmla="*/ 153884 h 855218"/>
              <a:gd name="connsiteX4" fmla="*/ 8878 w 1685778"/>
              <a:gd name="connsiteY4" fmla="*/ 8876 h 855218"/>
              <a:gd name="connsiteX0" fmla="*/ 8878 w 1685778"/>
              <a:gd name="connsiteY0" fmla="*/ 26632 h 872974"/>
              <a:gd name="connsiteX1" fmla="*/ 1676901 w 1685778"/>
              <a:gd name="connsiteY1" fmla="*/ 0 h 872974"/>
              <a:gd name="connsiteX2" fmla="*/ 1685778 w 1685778"/>
              <a:gd name="connsiteY2" fmla="*/ 872974 h 872974"/>
              <a:gd name="connsiteX3" fmla="*/ 0 w 1685778"/>
              <a:gd name="connsiteY3" fmla="*/ 171640 h 872974"/>
              <a:gd name="connsiteX4" fmla="*/ 8878 w 1685778"/>
              <a:gd name="connsiteY4" fmla="*/ 26632 h 872974"/>
              <a:gd name="connsiteX0" fmla="*/ 8878 w 1694655"/>
              <a:gd name="connsiteY0" fmla="*/ 26632 h 801953"/>
              <a:gd name="connsiteX1" fmla="*/ 1676901 w 1694655"/>
              <a:gd name="connsiteY1" fmla="*/ 0 h 801953"/>
              <a:gd name="connsiteX2" fmla="*/ 1694655 w 1694655"/>
              <a:gd name="connsiteY2" fmla="*/ 801953 h 801953"/>
              <a:gd name="connsiteX3" fmla="*/ 0 w 1694655"/>
              <a:gd name="connsiteY3" fmla="*/ 171640 h 801953"/>
              <a:gd name="connsiteX4" fmla="*/ 8878 w 1694655"/>
              <a:gd name="connsiteY4" fmla="*/ 26632 h 801953"/>
              <a:gd name="connsiteX0" fmla="*/ 8878 w 1721288"/>
              <a:gd name="connsiteY0" fmla="*/ 26632 h 872974"/>
              <a:gd name="connsiteX1" fmla="*/ 1676901 w 1721288"/>
              <a:gd name="connsiteY1" fmla="*/ 0 h 872974"/>
              <a:gd name="connsiteX2" fmla="*/ 1721288 w 1721288"/>
              <a:gd name="connsiteY2" fmla="*/ 872974 h 872974"/>
              <a:gd name="connsiteX3" fmla="*/ 0 w 1721288"/>
              <a:gd name="connsiteY3" fmla="*/ 171640 h 872974"/>
              <a:gd name="connsiteX4" fmla="*/ 8878 w 1721288"/>
              <a:gd name="connsiteY4" fmla="*/ 26632 h 872974"/>
              <a:gd name="connsiteX0" fmla="*/ 8878 w 1676901"/>
              <a:gd name="connsiteY0" fmla="*/ 26632 h 855219"/>
              <a:gd name="connsiteX1" fmla="*/ 1676901 w 1676901"/>
              <a:gd name="connsiteY1" fmla="*/ 0 h 855219"/>
              <a:gd name="connsiteX2" fmla="*/ 1676900 w 1676901"/>
              <a:gd name="connsiteY2" fmla="*/ 855219 h 855219"/>
              <a:gd name="connsiteX3" fmla="*/ 0 w 1676901"/>
              <a:gd name="connsiteY3" fmla="*/ 171640 h 855219"/>
              <a:gd name="connsiteX4" fmla="*/ 8878 w 1676901"/>
              <a:gd name="connsiteY4" fmla="*/ 26632 h 855219"/>
              <a:gd name="connsiteX0" fmla="*/ 8878 w 1676901"/>
              <a:gd name="connsiteY0" fmla="*/ 26632 h 943996"/>
              <a:gd name="connsiteX1" fmla="*/ 1676901 w 1676901"/>
              <a:gd name="connsiteY1" fmla="*/ 0 h 943996"/>
              <a:gd name="connsiteX2" fmla="*/ 1668023 w 1676901"/>
              <a:gd name="connsiteY2" fmla="*/ 943996 h 943996"/>
              <a:gd name="connsiteX3" fmla="*/ 0 w 1676901"/>
              <a:gd name="connsiteY3" fmla="*/ 171640 h 943996"/>
              <a:gd name="connsiteX4" fmla="*/ 8878 w 1676901"/>
              <a:gd name="connsiteY4" fmla="*/ 26632 h 943996"/>
              <a:gd name="connsiteX0" fmla="*/ 8878 w 1676901"/>
              <a:gd name="connsiteY0" fmla="*/ 26632 h 864097"/>
              <a:gd name="connsiteX1" fmla="*/ 1676901 w 1676901"/>
              <a:gd name="connsiteY1" fmla="*/ 0 h 864097"/>
              <a:gd name="connsiteX2" fmla="*/ 1659145 w 1676901"/>
              <a:gd name="connsiteY2" fmla="*/ 864097 h 864097"/>
              <a:gd name="connsiteX3" fmla="*/ 0 w 1676901"/>
              <a:gd name="connsiteY3" fmla="*/ 171640 h 864097"/>
              <a:gd name="connsiteX4" fmla="*/ 8878 w 1676901"/>
              <a:gd name="connsiteY4" fmla="*/ 26632 h 86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901" h="864097">
                <a:moveTo>
                  <a:pt x="8878" y="26632"/>
                </a:moveTo>
                <a:lnTo>
                  <a:pt x="1676901" y="0"/>
                </a:lnTo>
                <a:cubicBezTo>
                  <a:pt x="1676901" y="285073"/>
                  <a:pt x="1659145" y="579024"/>
                  <a:pt x="1659145" y="864097"/>
                </a:cubicBezTo>
                <a:lnTo>
                  <a:pt x="0" y="171640"/>
                </a:lnTo>
                <a:lnTo>
                  <a:pt x="8878" y="2663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D4A998C-D496-78F6-A085-8AA0F4A2B5FF}"/>
              </a:ext>
            </a:extLst>
          </p:cNvPr>
          <p:cNvSpPr/>
          <p:nvPr/>
        </p:nvSpPr>
        <p:spPr>
          <a:xfrm>
            <a:off x="-2989237" y="8704340"/>
            <a:ext cx="4945476" cy="1189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126" name="Group 38">
            <a:extLst>
              <a:ext uri="{FF2B5EF4-FFF2-40B4-BE49-F238E27FC236}">
                <a16:creationId xmlns:a16="http://schemas.microsoft.com/office/drawing/2014/main" id="{565033B7-28C9-B5CF-A3C3-5ED42F148F40}"/>
              </a:ext>
            </a:extLst>
          </p:cNvPr>
          <p:cNvGrpSpPr/>
          <p:nvPr/>
        </p:nvGrpSpPr>
        <p:grpSpPr>
          <a:xfrm>
            <a:off x="-2809442" y="8762411"/>
            <a:ext cx="4740465" cy="887347"/>
            <a:chOff x="6409690" y="2011204"/>
            <a:chExt cx="2240134" cy="280606"/>
          </a:xfrm>
        </p:grpSpPr>
        <p:sp>
          <p:nvSpPr>
            <p:cNvPr id="127" name="TextBox 39">
              <a:extLst>
                <a:ext uri="{FF2B5EF4-FFF2-40B4-BE49-F238E27FC236}">
                  <a16:creationId xmlns:a16="http://schemas.microsoft.com/office/drawing/2014/main" id="{60CA3787-3D58-5871-CF59-85291DCC9972}"/>
                </a:ext>
              </a:extLst>
            </p:cNvPr>
            <p:cNvSpPr txBox="1"/>
            <p:nvPr/>
          </p:nvSpPr>
          <p:spPr>
            <a:xfrm>
              <a:off x="6409690" y="2126352"/>
              <a:ext cx="2232249" cy="165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   Mise en place des scripts (docker-compose &amp; ansible)</a:t>
              </a:r>
            </a:p>
            <a:p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   Configuration des services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TextBox 40">
              <a:extLst>
                <a:ext uri="{FF2B5EF4-FFF2-40B4-BE49-F238E27FC236}">
                  <a16:creationId xmlns:a16="http://schemas.microsoft.com/office/drawing/2014/main" id="{17FF6207-700A-C7A8-2581-265DBEA467B7}"/>
                </a:ext>
              </a:extLst>
            </p:cNvPr>
            <p:cNvSpPr txBox="1"/>
            <p:nvPr/>
          </p:nvSpPr>
          <p:spPr>
            <a:xfrm>
              <a:off x="6417575" y="2011204"/>
              <a:ext cx="2232249" cy="9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Difficultés</a:t>
              </a:r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rencontrées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9" name="Rectangle 4">
            <a:extLst>
              <a:ext uri="{FF2B5EF4-FFF2-40B4-BE49-F238E27FC236}">
                <a16:creationId xmlns:a16="http://schemas.microsoft.com/office/drawing/2014/main" id="{362E3146-2B47-3163-A3AD-4A4826554200}"/>
              </a:ext>
            </a:extLst>
          </p:cNvPr>
          <p:cNvSpPr/>
          <p:nvPr/>
        </p:nvSpPr>
        <p:spPr>
          <a:xfrm rot="2088993">
            <a:off x="9014509" y="8150669"/>
            <a:ext cx="1674854" cy="864097"/>
          </a:xfrm>
          <a:custGeom>
            <a:avLst/>
            <a:gdLst>
              <a:gd name="connsiteX0" fmla="*/ 0 w 1872208"/>
              <a:gd name="connsiteY0" fmla="*/ 0 h 864096"/>
              <a:gd name="connsiteX1" fmla="*/ 1872208 w 1872208"/>
              <a:gd name="connsiteY1" fmla="*/ 0 h 864096"/>
              <a:gd name="connsiteX2" fmla="*/ 1872208 w 1872208"/>
              <a:gd name="connsiteY2" fmla="*/ 864096 h 864096"/>
              <a:gd name="connsiteX3" fmla="*/ 0 w 1872208"/>
              <a:gd name="connsiteY3" fmla="*/ 864096 h 864096"/>
              <a:gd name="connsiteX4" fmla="*/ 0 w 1872208"/>
              <a:gd name="connsiteY4" fmla="*/ 0 h 864096"/>
              <a:gd name="connsiteX0" fmla="*/ 0 w 1872208"/>
              <a:gd name="connsiteY0" fmla="*/ 0 h 1849518"/>
              <a:gd name="connsiteX1" fmla="*/ 1872208 w 1872208"/>
              <a:gd name="connsiteY1" fmla="*/ 0 h 1849518"/>
              <a:gd name="connsiteX2" fmla="*/ 1872208 w 1872208"/>
              <a:gd name="connsiteY2" fmla="*/ 864096 h 1849518"/>
              <a:gd name="connsiteX3" fmla="*/ 230819 w 1872208"/>
              <a:gd name="connsiteY3" fmla="*/ 1849518 h 1849518"/>
              <a:gd name="connsiteX4" fmla="*/ 0 w 1872208"/>
              <a:gd name="connsiteY4" fmla="*/ 0 h 1849518"/>
              <a:gd name="connsiteX0" fmla="*/ 0 w 1650267"/>
              <a:gd name="connsiteY0" fmla="*/ 1784411 h 1849518"/>
              <a:gd name="connsiteX1" fmla="*/ 1650267 w 1650267"/>
              <a:gd name="connsiteY1" fmla="*/ 0 h 1849518"/>
              <a:gd name="connsiteX2" fmla="*/ 1650267 w 1650267"/>
              <a:gd name="connsiteY2" fmla="*/ 864096 h 1849518"/>
              <a:gd name="connsiteX3" fmla="*/ 8878 w 1650267"/>
              <a:gd name="connsiteY3" fmla="*/ 1849518 h 1849518"/>
              <a:gd name="connsiteX4" fmla="*/ 0 w 1650267"/>
              <a:gd name="connsiteY4" fmla="*/ 1784411 h 1849518"/>
              <a:gd name="connsiteX0" fmla="*/ 0 w 1668022"/>
              <a:gd name="connsiteY0" fmla="*/ 1784411 h 1849518"/>
              <a:gd name="connsiteX1" fmla="*/ 1650267 w 1668022"/>
              <a:gd name="connsiteY1" fmla="*/ 0 h 1849518"/>
              <a:gd name="connsiteX2" fmla="*/ 1668022 w 1668022"/>
              <a:gd name="connsiteY2" fmla="*/ 855218 h 1849518"/>
              <a:gd name="connsiteX3" fmla="*/ 8878 w 1668022"/>
              <a:gd name="connsiteY3" fmla="*/ 1849518 h 1849518"/>
              <a:gd name="connsiteX4" fmla="*/ 0 w 1668022"/>
              <a:gd name="connsiteY4" fmla="*/ 1784411 h 1849518"/>
              <a:gd name="connsiteX0" fmla="*/ 0 w 1659145"/>
              <a:gd name="connsiteY0" fmla="*/ 843378 h 1849518"/>
              <a:gd name="connsiteX1" fmla="*/ 1641390 w 1659145"/>
              <a:gd name="connsiteY1" fmla="*/ 0 h 1849518"/>
              <a:gd name="connsiteX2" fmla="*/ 1659145 w 1659145"/>
              <a:gd name="connsiteY2" fmla="*/ 855218 h 1849518"/>
              <a:gd name="connsiteX3" fmla="*/ 1 w 1659145"/>
              <a:gd name="connsiteY3" fmla="*/ 1849518 h 1849518"/>
              <a:gd name="connsiteX4" fmla="*/ 0 w 1659145"/>
              <a:gd name="connsiteY4" fmla="*/ 843378 h 1849518"/>
              <a:gd name="connsiteX0" fmla="*/ 0 w 1659145"/>
              <a:gd name="connsiteY0" fmla="*/ 843378 h 945987"/>
              <a:gd name="connsiteX1" fmla="*/ 1641390 w 1659145"/>
              <a:gd name="connsiteY1" fmla="*/ 0 h 945987"/>
              <a:gd name="connsiteX2" fmla="*/ 1659145 w 1659145"/>
              <a:gd name="connsiteY2" fmla="*/ 855218 h 945987"/>
              <a:gd name="connsiteX3" fmla="*/ 8878 w 1659145"/>
              <a:gd name="connsiteY3" fmla="*/ 890730 h 945987"/>
              <a:gd name="connsiteX4" fmla="*/ 0 w 1659145"/>
              <a:gd name="connsiteY4" fmla="*/ 843378 h 945987"/>
              <a:gd name="connsiteX0" fmla="*/ 17755 w 1676900"/>
              <a:gd name="connsiteY0" fmla="*/ 843378 h 948353"/>
              <a:gd name="connsiteX1" fmla="*/ 1659145 w 1676900"/>
              <a:gd name="connsiteY1" fmla="*/ 0 h 948353"/>
              <a:gd name="connsiteX2" fmla="*/ 1676900 w 1676900"/>
              <a:gd name="connsiteY2" fmla="*/ 855218 h 948353"/>
              <a:gd name="connsiteX3" fmla="*/ 0 w 1676900"/>
              <a:gd name="connsiteY3" fmla="*/ 908486 h 948353"/>
              <a:gd name="connsiteX4" fmla="*/ 17755 w 1676900"/>
              <a:gd name="connsiteY4" fmla="*/ 843378 h 948353"/>
              <a:gd name="connsiteX0" fmla="*/ 8878 w 1676900"/>
              <a:gd name="connsiteY0" fmla="*/ 923277 h 1018421"/>
              <a:gd name="connsiteX1" fmla="*/ 1659145 w 1676900"/>
              <a:gd name="connsiteY1" fmla="*/ 0 h 1018421"/>
              <a:gd name="connsiteX2" fmla="*/ 1676900 w 1676900"/>
              <a:gd name="connsiteY2" fmla="*/ 855218 h 1018421"/>
              <a:gd name="connsiteX3" fmla="*/ 0 w 1676900"/>
              <a:gd name="connsiteY3" fmla="*/ 908486 h 1018421"/>
              <a:gd name="connsiteX4" fmla="*/ 8878 w 1676900"/>
              <a:gd name="connsiteY4" fmla="*/ 923277 h 1018421"/>
              <a:gd name="connsiteX0" fmla="*/ 0 w 1685778"/>
              <a:gd name="connsiteY0" fmla="*/ 905521 h 1002679"/>
              <a:gd name="connsiteX1" fmla="*/ 1668023 w 1685778"/>
              <a:gd name="connsiteY1" fmla="*/ 0 h 1002679"/>
              <a:gd name="connsiteX2" fmla="*/ 1685778 w 1685778"/>
              <a:gd name="connsiteY2" fmla="*/ 855218 h 1002679"/>
              <a:gd name="connsiteX3" fmla="*/ 8878 w 1685778"/>
              <a:gd name="connsiteY3" fmla="*/ 908486 h 1002679"/>
              <a:gd name="connsiteX4" fmla="*/ 0 w 1685778"/>
              <a:gd name="connsiteY4" fmla="*/ 905521 h 1002679"/>
              <a:gd name="connsiteX0" fmla="*/ 0 w 1676900"/>
              <a:gd name="connsiteY0" fmla="*/ 35509 h 908486"/>
              <a:gd name="connsiteX1" fmla="*/ 1659145 w 1676900"/>
              <a:gd name="connsiteY1" fmla="*/ 0 h 908486"/>
              <a:gd name="connsiteX2" fmla="*/ 1676900 w 1676900"/>
              <a:gd name="connsiteY2" fmla="*/ 855218 h 908486"/>
              <a:gd name="connsiteX3" fmla="*/ 0 w 1676900"/>
              <a:gd name="connsiteY3" fmla="*/ 908486 h 908486"/>
              <a:gd name="connsiteX4" fmla="*/ 0 w 1676900"/>
              <a:gd name="connsiteY4" fmla="*/ 35509 h 908486"/>
              <a:gd name="connsiteX0" fmla="*/ 0 w 1676900"/>
              <a:gd name="connsiteY0" fmla="*/ 35509 h 855218"/>
              <a:gd name="connsiteX1" fmla="*/ 1659145 w 1676900"/>
              <a:gd name="connsiteY1" fmla="*/ 0 h 855218"/>
              <a:gd name="connsiteX2" fmla="*/ 1676900 w 1676900"/>
              <a:gd name="connsiteY2" fmla="*/ 855218 h 855218"/>
              <a:gd name="connsiteX3" fmla="*/ 26633 w 1676900"/>
              <a:gd name="connsiteY3" fmla="*/ 198272 h 855218"/>
              <a:gd name="connsiteX4" fmla="*/ 0 w 1676900"/>
              <a:gd name="connsiteY4" fmla="*/ 35509 h 855218"/>
              <a:gd name="connsiteX0" fmla="*/ 0 w 1676900"/>
              <a:gd name="connsiteY0" fmla="*/ 8876 h 855218"/>
              <a:gd name="connsiteX1" fmla="*/ 1659145 w 1676900"/>
              <a:gd name="connsiteY1" fmla="*/ 0 h 855218"/>
              <a:gd name="connsiteX2" fmla="*/ 1676900 w 1676900"/>
              <a:gd name="connsiteY2" fmla="*/ 855218 h 855218"/>
              <a:gd name="connsiteX3" fmla="*/ 26633 w 1676900"/>
              <a:gd name="connsiteY3" fmla="*/ 198272 h 855218"/>
              <a:gd name="connsiteX4" fmla="*/ 0 w 1676900"/>
              <a:gd name="connsiteY4" fmla="*/ 8876 h 855218"/>
              <a:gd name="connsiteX0" fmla="*/ 8878 w 1685778"/>
              <a:gd name="connsiteY0" fmla="*/ 8876 h 855218"/>
              <a:gd name="connsiteX1" fmla="*/ 1668023 w 1685778"/>
              <a:gd name="connsiteY1" fmla="*/ 0 h 855218"/>
              <a:gd name="connsiteX2" fmla="*/ 1685778 w 1685778"/>
              <a:gd name="connsiteY2" fmla="*/ 855218 h 855218"/>
              <a:gd name="connsiteX3" fmla="*/ 0 w 1685778"/>
              <a:gd name="connsiteY3" fmla="*/ 153884 h 855218"/>
              <a:gd name="connsiteX4" fmla="*/ 8878 w 1685778"/>
              <a:gd name="connsiteY4" fmla="*/ 8876 h 855218"/>
              <a:gd name="connsiteX0" fmla="*/ 8878 w 1685778"/>
              <a:gd name="connsiteY0" fmla="*/ 26632 h 872974"/>
              <a:gd name="connsiteX1" fmla="*/ 1676901 w 1685778"/>
              <a:gd name="connsiteY1" fmla="*/ 0 h 872974"/>
              <a:gd name="connsiteX2" fmla="*/ 1685778 w 1685778"/>
              <a:gd name="connsiteY2" fmla="*/ 872974 h 872974"/>
              <a:gd name="connsiteX3" fmla="*/ 0 w 1685778"/>
              <a:gd name="connsiteY3" fmla="*/ 171640 h 872974"/>
              <a:gd name="connsiteX4" fmla="*/ 8878 w 1685778"/>
              <a:gd name="connsiteY4" fmla="*/ 26632 h 872974"/>
              <a:gd name="connsiteX0" fmla="*/ 8878 w 1694655"/>
              <a:gd name="connsiteY0" fmla="*/ 26632 h 801953"/>
              <a:gd name="connsiteX1" fmla="*/ 1676901 w 1694655"/>
              <a:gd name="connsiteY1" fmla="*/ 0 h 801953"/>
              <a:gd name="connsiteX2" fmla="*/ 1694655 w 1694655"/>
              <a:gd name="connsiteY2" fmla="*/ 801953 h 801953"/>
              <a:gd name="connsiteX3" fmla="*/ 0 w 1694655"/>
              <a:gd name="connsiteY3" fmla="*/ 171640 h 801953"/>
              <a:gd name="connsiteX4" fmla="*/ 8878 w 1694655"/>
              <a:gd name="connsiteY4" fmla="*/ 26632 h 801953"/>
              <a:gd name="connsiteX0" fmla="*/ 8878 w 1721288"/>
              <a:gd name="connsiteY0" fmla="*/ 26632 h 872974"/>
              <a:gd name="connsiteX1" fmla="*/ 1676901 w 1721288"/>
              <a:gd name="connsiteY1" fmla="*/ 0 h 872974"/>
              <a:gd name="connsiteX2" fmla="*/ 1721288 w 1721288"/>
              <a:gd name="connsiteY2" fmla="*/ 872974 h 872974"/>
              <a:gd name="connsiteX3" fmla="*/ 0 w 1721288"/>
              <a:gd name="connsiteY3" fmla="*/ 171640 h 872974"/>
              <a:gd name="connsiteX4" fmla="*/ 8878 w 1721288"/>
              <a:gd name="connsiteY4" fmla="*/ 26632 h 872974"/>
              <a:gd name="connsiteX0" fmla="*/ 8878 w 1676901"/>
              <a:gd name="connsiteY0" fmla="*/ 26632 h 855219"/>
              <a:gd name="connsiteX1" fmla="*/ 1676901 w 1676901"/>
              <a:gd name="connsiteY1" fmla="*/ 0 h 855219"/>
              <a:gd name="connsiteX2" fmla="*/ 1676900 w 1676901"/>
              <a:gd name="connsiteY2" fmla="*/ 855219 h 855219"/>
              <a:gd name="connsiteX3" fmla="*/ 0 w 1676901"/>
              <a:gd name="connsiteY3" fmla="*/ 171640 h 855219"/>
              <a:gd name="connsiteX4" fmla="*/ 8878 w 1676901"/>
              <a:gd name="connsiteY4" fmla="*/ 26632 h 855219"/>
              <a:gd name="connsiteX0" fmla="*/ 8878 w 1676901"/>
              <a:gd name="connsiteY0" fmla="*/ 26632 h 943996"/>
              <a:gd name="connsiteX1" fmla="*/ 1676901 w 1676901"/>
              <a:gd name="connsiteY1" fmla="*/ 0 h 943996"/>
              <a:gd name="connsiteX2" fmla="*/ 1668023 w 1676901"/>
              <a:gd name="connsiteY2" fmla="*/ 943996 h 943996"/>
              <a:gd name="connsiteX3" fmla="*/ 0 w 1676901"/>
              <a:gd name="connsiteY3" fmla="*/ 171640 h 943996"/>
              <a:gd name="connsiteX4" fmla="*/ 8878 w 1676901"/>
              <a:gd name="connsiteY4" fmla="*/ 26632 h 943996"/>
              <a:gd name="connsiteX0" fmla="*/ 8878 w 1676901"/>
              <a:gd name="connsiteY0" fmla="*/ 26632 h 864097"/>
              <a:gd name="connsiteX1" fmla="*/ 1676901 w 1676901"/>
              <a:gd name="connsiteY1" fmla="*/ 0 h 864097"/>
              <a:gd name="connsiteX2" fmla="*/ 1659145 w 1676901"/>
              <a:gd name="connsiteY2" fmla="*/ 864097 h 864097"/>
              <a:gd name="connsiteX3" fmla="*/ 0 w 1676901"/>
              <a:gd name="connsiteY3" fmla="*/ 171640 h 864097"/>
              <a:gd name="connsiteX4" fmla="*/ 8878 w 1676901"/>
              <a:gd name="connsiteY4" fmla="*/ 26632 h 86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901" h="864097">
                <a:moveTo>
                  <a:pt x="8878" y="26632"/>
                </a:moveTo>
                <a:lnTo>
                  <a:pt x="1676901" y="0"/>
                </a:lnTo>
                <a:cubicBezTo>
                  <a:pt x="1676901" y="285073"/>
                  <a:pt x="1659145" y="579024"/>
                  <a:pt x="1659145" y="864097"/>
                </a:cubicBezTo>
                <a:lnTo>
                  <a:pt x="0" y="171640"/>
                </a:lnTo>
                <a:lnTo>
                  <a:pt x="8878" y="266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0B66D13-258F-574B-2BE1-5603EE301726}"/>
              </a:ext>
            </a:extLst>
          </p:cNvPr>
          <p:cNvSpPr/>
          <p:nvPr/>
        </p:nvSpPr>
        <p:spPr>
          <a:xfrm>
            <a:off x="10229609" y="8625858"/>
            <a:ext cx="4945476" cy="12016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131" name="Group 38">
            <a:extLst>
              <a:ext uri="{FF2B5EF4-FFF2-40B4-BE49-F238E27FC236}">
                <a16:creationId xmlns:a16="http://schemas.microsoft.com/office/drawing/2014/main" id="{43CE97CC-CCF5-C4E3-E628-1EB8374C748E}"/>
              </a:ext>
            </a:extLst>
          </p:cNvPr>
          <p:cNvGrpSpPr/>
          <p:nvPr/>
        </p:nvGrpSpPr>
        <p:grpSpPr>
          <a:xfrm>
            <a:off x="10618718" y="8691603"/>
            <a:ext cx="4723779" cy="1052704"/>
            <a:chOff x="6417575" y="2011204"/>
            <a:chExt cx="2232249" cy="332897"/>
          </a:xfrm>
        </p:grpSpPr>
        <p:sp>
          <p:nvSpPr>
            <p:cNvPr id="132" name="TextBox 39">
              <a:extLst>
                <a:ext uri="{FF2B5EF4-FFF2-40B4-BE49-F238E27FC236}">
                  <a16:creationId xmlns:a16="http://schemas.microsoft.com/office/drawing/2014/main" id="{B2F9400B-F98E-5EAB-D916-A49B7A307E77}"/>
                </a:ext>
              </a:extLst>
            </p:cNvPr>
            <p:cNvSpPr txBox="1"/>
            <p:nvPr/>
          </p:nvSpPr>
          <p:spPr>
            <a:xfrm>
              <a:off x="6417575" y="2110513"/>
              <a:ext cx="2232249" cy="233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    Documentations</a:t>
              </a:r>
            </a:p>
            <a:p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    Recherche de solutions (stack </a:t>
              </a:r>
              <a:r>
                <a:rPr lang="fr-FR" altLang="ko-K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overflow</a:t>
              </a:r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, IT </a:t>
              </a:r>
              <a:r>
                <a:rPr lang="fr-FR" altLang="ko-K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connect</a:t>
              </a:r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    Aide des formateurs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TextBox 40">
              <a:extLst>
                <a:ext uri="{FF2B5EF4-FFF2-40B4-BE49-F238E27FC236}">
                  <a16:creationId xmlns:a16="http://schemas.microsoft.com/office/drawing/2014/main" id="{62885789-FE04-ABF0-BD83-093CAAEB76B8}"/>
                </a:ext>
              </a:extLst>
            </p:cNvPr>
            <p:cNvSpPr txBox="1"/>
            <p:nvPr/>
          </p:nvSpPr>
          <p:spPr>
            <a:xfrm>
              <a:off x="6417575" y="2011204"/>
              <a:ext cx="2232249" cy="9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Résolution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170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B1A10D1-1281-1CCA-ED1E-C9E271361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951042-EFE8-130C-574A-1497DAA29AB0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1182540" y="-1169861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2835589" y="1928359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Organisation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1371749A-77F6-95AD-360E-2EB083146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679378"/>
            <a:ext cx="2090004" cy="210713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C847AA5D-A8FC-B34B-9A59-2E2C65BB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8594627"/>
            <a:ext cx="2743200" cy="365125"/>
          </a:xfrm>
        </p:spPr>
        <p:txBody>
          <a:bodyPr/>
          <a:lstStyle/>
          <a:p>
            <a:fld id="{6936FC86-1391-49DC-A255-5E4D19ABEB96}" type="slidenum">
              <a:rPr lang="fr-FR" smtClean="0"/>
              <a:t>45</a:t>
            </a:fld>
            <a:endParaRPr lang="fr-FR"/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616A6F17-E505-7AB4-C5C0-6BA7260F7C1E}"/>
              </a:ext>
            </a:extLst>
          </p:cNvPr>
          <p:cNvGrpSpPr/>
          <p:nvPr/>
        </p:nvGrpSpPr>
        <p:grpSpPr>
          <a:xfrm>
            <a:off x="6091073" y="2057254"/>
            <a:ext cx="6104901" cy="2750615"/>
            <a:chOff x="4567071" y="1844824"/>
            <a:chExt cx="6113041" cy="275061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41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15" name="Rectangle 4">
              <a:extLst>
                <a:ext uri="{FF2B5EF4-FFF2-40B4-BE49-F238E27FC236}">
                  <a16:creationId xmlns:a16="http://schemas.microsoft.com/office/drawing/2014/main" id="{CC1356FB-7A60-D6E6-2B8F-B3D34BEFE434}"/>
                </a:ext>
              </a:extLst>
            </p:cNvPr>
            <p:cNvSpPr/>
            <p:nvPr/>
          </p:nvSpPr>
          <p:spPr>
            <a:xfrm>
              <a:off x="4572000" y="3731342"/>
              <a:ext cx="1676901" cy="864097"/>
            </a:xfrm>
            <a:custGeom>
              <a:avLst/>
              <a:gdLst>
                <a:gd name="connsiteX0" fmla="*/ 0 w 1872208"/>
                <a:gd name="connsiteY0" fmla="*/ 0 h 864096"/>
                <a:gd name="connsiteX1" fmla="*/ 1872208 w 1872208"/>
                <a:gd name="connsiteY1" fmla="*/ 0 h 864096"/>
                <a:gd name="connsiteX2" fmla="*/ 1872208 w 1872208"/>
                <a:gd name="connsiteY2" fmla="*/ 864096 h 864096"/>
                <a:gd name="connsiteX3" fmla="*/ 0 w 1872208"/>
                <a:gd name="connsiteY3" fmla="*/ 864096 h 864096"/>
                <a:gd name="connsiteX4" fmla="*/ 0 w 1872208"/>
                <a:gd name="connsiteY4" fmla="*/ 0 h 864096"/>
                <a:gd name="connsiteX0" fmla="*/ 0 w 1872208"/>
                <a:gd name="connsiteY0" fmla="*/ 0 h 1849518"/>
                <a:gd name="connsiteX1" fmla="*/ 1872208 w 1872208"/>
                <a:gd name="connsiteY1" fmla="*/ 0 h 1849518"/>
                <a:gd name="connsiteX2" fmla="*/ 1872208 w 1872208"/>
                <a:gd name="connsiteY2" fmla="*/ 864096 h 1849518"/>
                <a:gd name="connsiteX3" fmla="*/ 230819 w 1872208"/>
                <a:gd name="connsiteY3" fmla="*/ 1849518 h 1849518"/>
                <a:gd name="connsiteX4" fmla="*/ 0 w 1872208"/>
                <a:gd name="connsiteY4" fmla="*/ 0 h 1849518"/>
                <a:gd name="connsiteX0" fmla="*/ 0 w 1650267"/>
                <a:gd name="connsiteY0" fmla="*/ 1784411 h 1849518"/>
                <a:gd name="connsiteX1" fmla="*/ 1650267 w 1650267"/>
                <a:gd name="connsiteY1" fmla="*/ 0 h 1849518"/>
                <a:gd name="connsiteX2" fmla="*/ 1650267 w 1650267"/>
                <a:gd name="connsiteY2" fmla="*/ 864096 h 1849518"/>
                <a:gd name="connsiteX3" fmla="*/ 8878 w 1650267"/>
                <a:gd name="connsiteY3" fmla="*/ 1849518 h 1849518"/>
                <a:gd name="connsiteX4" fmla="*/ 0 w 1650267"/>
                <a:gd name="connsiteY4" fmla="*/ 1784411 h 1849518"/>
                <a:gd name="connsiteX0" fmla="*/ 0 w 1668022"/>
                <a:gd name="connsiteY0" fmla="*/ 1784411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84411 h 1849518"/>
                <a:gd name="connsiteX0" fmla="*/ 0 w 1659145"/>
                <a:gd name="connsiteY0" fmla="*/ 843378 h 1849518"/>
                <a:gd name="connsiteX1" fmla="*/ 1641390 w 1659145"/>
                <a:gd name="connsiteY1" fmla="*/ 0 h 1849518"/>
                <a:gd name="connsiteX2" fmla="*/ 1659145 w 1659145"/>
                <a:gd name="connsiteY2" fmla="*/ 855218 h 1849518"/>
                <a:gd name="connsiteX3" fmla="*/ 1 w 1659145"/>
                <a:gd name="connsiteY3" fmla="*/ 1849518 h 1849518"/>
                <a:gd name="connsiteX4" fmla="*/ 0 w 1659145"/>
                <a:gd name="connsiteY4" fmla="*/ 843378 h 1849518"/>
                <a:gd name="connsiteX0" fmla="*/ 0 w 1659145"/>
                <a:gd name="connsiteY0" fmla="*/ 843378 h 945987"/>
                <a:gd name="connsiteX1" fmla="*/ 1641390 w 1659145"/>
                <a:gd name="connsiteY1" fmla="*/ 0 h 945987"/>
                <a:gd name="connsiteX2" fmla="*/ 1659145 w 1659145"/>
                <a:gd name="connsiteY2" fmla="*/ 855218 h 945987"/>
                <a:gd name="connsiteX3" fmla="*/ 8878 w 1659145"/>
                <a:gd name="connsiteY3" fmla="*/ 890730 h 945987"/>
                <a:gd name="connsiteX4" fmla="*/ 0 w 1659145"/>
                <a:gd name="connsiteY4" fmla="*/ 843378 h 945987"/>
                <a:gd name="connsiteX0" fmla="*/ 17755 w 1676900"/>
                <a:gd name="connsiteY0" fmla="*/ 843378 h 948353"/>
                <a:gd name="connsiteX1" fmla="*/ 1659145 w 1676900"/>
                <a:gd name="connsiteY1" fmla="*/ 0 h 948353"/>
                <a:gd name="connsiteX2" fmla="*/ 1676900 w 1676900"/>
                <a:gd name="connsiteY2" fmla="*/ 855218 h 948353"/>
                <a:gd name="connsiteX3" fmla="*/ 0 w 1676900"/>
                <a:gd name="connsiteY3" fmla="*/ 908486 h 948353"/>
                <a:gd name="connsiteX4" fmla="*/ 17755 w 1676900"/>
                <a:gd name="connsiteY4" fmla="*/ 843378 h 948353"/>
                <a:gd name="connsiteX0" fmla="*/ 8878 w 1676900"/>
                <a:gd name="connsiteY0" fmla="*/ 923277 h 1018421"/>
                <a:gd name="connsiteX1" fmla="*/ 1659145 w 1676900"/>
                <a:gd name="connsiteY1" fmla="*/ 0 h 1018421"/>
                <a:gd name="connsiteX2" fmla="*/ 1676900 w 1676900"/>
                <a:gd name="connsiteY2" fmla="*/ 855218 h 1018421"/>
                <a:gd name="connsiteX3" fmla="*/ 0 w 1676900"/>
                <a:gd name="connsiteY3" fmla="*/ 908486 h 1018421"/>
                <a:gd name="connsiteX4" fmla="*/ 8878 w 1676900"/>
                <a:gd name="connsiteY4" fmla="*/ 923277 h 1018421"/>
                <a:gd name="connsiteX0" fmla="*/ 0 w 1685778"/>
                <a:gd name="connsiteY0" fmla="*/ 905521 h 1002679"/>
                <a:gd name="connsiteX1" fmla="*/ 1668023 w 1685778"/>
                <a:gd name="connsiteY1" fmla="*/ 0 h 1002679"/>
                <a:gd name="connsiteX2" fmla="*/ 1685778 w 1685778"/>
                <a:gd name="connsiteY2" fmla="*/ 855218 h 1002679"/>
                <a:gd name="connsiteX3" fmla="*/ 8878 w 1685778"/>
                <a:gd name="connsiteY3" fmla="*/ 908486 h 1002679"/>
                <a:gd name="connsiteX4" fmla="*/ 0 w 1685778"/>
                <a:gd name="connsiteY4" fmla="*/ 905521 h 1002679"/>
                <a:gd name="connsiteX0" fmla="*/ 0 w 1676900"/>
                <a:gd name="connsiteY0" fmla="*/ 35509 h 908486"/>
                <a:gd name="connsiteX1" fmla="*/ 1659145 w 1676900"/>
                <a:gd name="connsiteY1" fmla="*/ 0 h 908486"/>
                <a:gd name="connsiteX2" fmla="*/ 1676900 w 1676900"/>
                <a:gd name="connsiteY2" fmla="*/ 855218 h 908486"/>
                <a:gd name="connsiteX3" fmla="*/ 0 w 1676900"/>
                <a:gd name="connsiteY3" fmla="*/ 908486 h 908486"/>
                <a:gd name="connsiteX4" fmla="*/ 0 w 1676900"/>
                <a:gd name="connsiteY4" fmla="*/ 35509 h 908486"/>
                <a:gd name="connsiteX0" fmla="*/ 0 w 1676900"/>
                <a:gd name="connsiteY0" fmla="*/ 35509 h 855218"/>
                <a:gd name="connsiteX1" fmla="*/ 1659145 w 1676900"/>
                <a:gd name="connsiteY1" fmla="*/ 0 h 855218"/>
                <a:gd name="connsiteX2" fmla="*/ 1676900 w 1676900"/>
                <a:gd name="connsiteY2" fmla="*/ 855218 h 855218"/>
                <a:gd name="connsiteX3" fmla="*/ 26633 w 1676900"/>
                <a:gd name="connsiteY3" fmla="*/ 198272 h 855218"/>
                <a:gd name="connsiteX4" fmla="*/ 0 w 1676900"/>
                <a:gd name="connsiteY4" fmla="*/ 35509 h 855218"/>
                <a:gd name="connsiteX0" fmla="*/ 0 w 1676900"/>
                <a:gd name="connsiteY0" fmla="*/ 8876 h 855218"/>
                <a:gd name="connsiteX1" fmla="*/ 1659145 w 1676900"/>
                <a:gd name="connsiteY1" fmla="*/ 0 h 855218"/>
                <a:gd name="connsiteX2" fmla="*/ 1676900 w 1676900"/>
                <a:gd name="connsiteY2" fmla="*/ 855218 h 855218"/>
                <a:gd name="connsiteX3" fmla="*/ 26633 w 1676900"/>
                <a:gd name="connsiteY3" fmla="*/ 198272 h 855218"/>
                <a:gd name="connsiteX4" fmla="*/ 0 w 1676900"/>
                <a:gd name="connsiteY4" fmla="*/ 8876 h 855218"/>
                <a:gd name="connsiteX0" fmla="*/ 8878 w 1685778"/>
                <a:gd name="connsiteY0" fmla="*/ 8876 h 855218"/>
                <a:gd name="connsiteX1" fmla="*/ 1668023 w 1685778"/>
                <a:gd name="connsiteY1" fmla="*/ 0 h 855218"/>
                <a:gd name="connsiteX2" fmla="*/ 1685778 w 1685778"/>
                <a:gd name="connsiteY2" fmla="*/ 855218 h 855218"/>
                <a:gd name="connsiteX3" fmla="*/ 0 w 1685778"/>
                <a:gd name="connsiteY3" fmla="*/ 153884 h 855218"/>
                <a:gd name="connsiteX4" fmla="*/ 8878 w 1685778"/>
                <a:gd name="connsiteY4" fmla="*/ 8876 h 855218"/>
                <a:gd name="connsiteX0" fmla="*/ 8878 w 1685778"/>
                <a:gd name="connsiteY0" fmla="*/ 26632 h 872974"/>
                <a:gd name="connsiteX1" fmla="*/ 1676901 w 1685778"/>
                <a:gd name="connsiteY1" fmla="*/ 0 h 872974"/>
                <a:gd name="connsiteX2" fmla="*/ 1685778 w 1685778"/>
                <a:gd name="connsiteY2" fmla="*/ 872974 h 872974"/>
                <a:gd name="connsiteX3" fmla="*/ 0 w 1685778"/>
                <a:gd name="connsiteY3" fmla="*/ 171640 h 872974"/>
                <a:gd name="connsiteX4" fmla="*/ 8878 w 1685778"/>
                <a:gd name="connsiteY4" fmla="*/ 26632 h 872974"/>
                <a:gd name="connsiteX0" fmla="*/ 8878 w 1694655"/>
                <a:gd name="connsiteY0" fmla="*/ 26632 h 801953"/>
                <a:gd name="connsiteX1" fmla="*/ 1676901 w 1694655"/>
                <a:gd name="connsiteY1" fmla="*/ 0 h 801953"/>
                <a:gd name="connsiteX2" fmla="*/ 1694655 w 1694655"/>
                <a:gd name="connsiteY2" fmla="*/ 801953 h 801953"/>
                <a:gd name="connsiteX3" fmla="*/ 0 w 1694655"/>
                <a:gd name="connsiteY3" fmla="*/ 171640 h 801953"/>
                <a:gd name="connsiteX4" fmla="*/ 8878 w 1694655"/>
                <a:gd name="connsiteY4" fmla="*/ 26632 h 801953"/>
                <a:gd name="connsiteX0" fmla="*/ 8878 w 1721288"/>
                <a:gd name="connsiteY0" fmla="*/ 26632 h 872974"/>
                <a:gd name="connsiteX1" fmla="*/ 1676901 w 1721288"/>
                <a:gd name="connsiteY1" fmla="*/ 0 h 872974"/>
                <a:gd name="connsiteX2" fmla="*/ 1721288 w 1721288"/>
                <a:gd name="connsiteY2" fmla="*/ 872974 h 872974"/>
                <a:gd name="connsiteX3" fmla="*/ 0 w 1721288"/>
                <a:gd name="connsiteY3" fmla="*/ 171640 h 872974"/>
                <a:gd name="connsiteX4" fmla="*/ 8878 w 1721288"/>
                <a:gd name="connsiteY4" fmla="*/ 26632 h 872974"/>
                <a:gd name="connsiteX0" fmla="*/ 8878 w 1676901"/>
                <a:gd name="connsiteY0" fmla="*/ 26632 h 855219"/>
                <a:gd name="connsiteX1" fmla="*/ 1676901 w 1676901"/>
                <a:gd name="connsiteY1" fmla="*/ 0 h 855219"/>
                <a:gd name="connsiteX2" fmla="*/ 1676900 w 1676901"/>
                <a:gd name="connsiteY2" fmla="*/ 855219 h 855219"/>
                <a:gd name="connsiteX3" fmla="*/ 0 w 1676901"/>
                <a:gd name="connsiteY3" fmla="*/ 171640 h 855219"/>
                <a:gd name="connsiteX4" fmla="*/ 8878 w 1676901"/>
                <a:gd name="connsiteY4" fmla="*/ 26632 h 855219"/>
                <a:gd name="connsiteX0" fmla="*/ 8878 w 1676901"/>
                <a:gd name="connsiteY0" fmla="*/ 26632 h 943996"/>
                <a:gd name="connsiteX1" fmla="*/ 1676901 w 1676901"/>
                <a:gd name="connsiteY1" fmla="*/ 0 h 943996"/>
                <a:gd name="connsiteX2" fmla="*/ 1668023 w 1676901"/>
                <a:gd name="connsiteY2" fmla="*/ 943996 h 943996"/>
                <a:gd name="connsiteX3" fmla="*/ 0 w 1676901"/>
                <a:gd name="connsiteY3" fmla="*/ 171640 h 943996"/>
                <a:gd name="connsiteX4" fmla="*/ 8878 w 1676901"/>
                <a:gd name="connsiteY4" fmla="*/ 26632 h 943996"/>
                <a:gd name="connsiteX0" fmla="*/ 8878 w 1676901"/>
                <a:gd name="connsiteY0" fmla="*/ 26632 h 864097"/>
                <a:gd name="connsiteX1" fmla="*/ 1676901 w 1676901"/>
                <a:gd name="connsiteY1" fmla="*/ 0 h 864097"/>
                <a:gd name="connsiteX2" fmla="*/ 1659145 w 1676901"/>
                <a:gd name="connsiteY2" fmla="*/ 864097 h 864097"/>
                <a:gd name="connsiteX3" fmla="*/ 0 w 1676901"/>
                <a:gd name="connsiteY3" fmla="*/ 171640 h 864097"/>
                <a:gd name="connsiteX4" fmla="*/ 8878 w 1676901"/>
                <a:gd name="connsiteY4" fmla="*/ 26632 h 86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901" h="864097">
                  <a:moveTo>
                    <a:pt x="8878" y="26632"/>
                  </a:moveTo>
                  <a:lnTo>
                    <a:pt x="1676901" y="0"/>
                  </a:lnTo>
                  <a:cubicBezTo>
                    <a:pt x="1676901" y="285073"/>
                    <a:pt x="1659145" y="579024"/>
                    <a:pt x="1659145" y="864097"/>
                  </a:cubicBezTo>
                  <a:lnTo>
                    <a:pt x="0" y="171640"/>
                  </a:lnTo>
                  <a:lnTo>
                    <a:pt x="8878" y="2663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BBAFE2-60D2-D983-8405-CDFE6ADEB3C0}"/>
                </a:ext>
              </a:extLst>
            </p:cNvPr>
            <p:cNvSpPr/>
            <p:nvPr/>
          </p:nvSpPr>
          <p:spPr>
            <a:xfrm>
              <a:off x="6228184" y="1844824"/>
              <a:ext cx="4451928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8" name="Rectangle 4">
              <a:extLst>
                <a:ext uri="{FF2B5EF4-FFF2-40B4-BE49-F238E27FC236}">
                  <a16:creationId xmlns:a16="http://schemas.microsoft.com/office/drawing/2014/main" id="{A29D17F3-8DFB-055F-BA34-D56D9D94E06E}"/>
                </a:ext>
              </a:extLst>
            </p:cNvPr>
            <p:cNvSpPr/>
            <p:nvPr/>
          </p:nvSpPr>
          <p:spPr>
            <a:xfrm>
              <a:off x="4577918" y="1844826"/>
              <a:ext cx="1668022" cy="1822884"/>
            </a:xfrm>
            <a:custGeom>
              <a:avLst/>
              <a:gdLst>
                <a:gd name="connsiteX0" fmla="*/ 0 w 1872208"/>
                <a:gd name="connsiteY0" fmla="*/ 0 h 864096"/>
                <a:gd name="connsiteX1" fmla="*/ 1872208 w 1872208"/>
                <a:gd name="connsiteY1" fmla="*/ 0 h 864096"/>
                <a:gd name="connsiteX2" fmla="*/ 1872208 w 1872208"/>
                <a:gd name="connsiteY2" fmla="*/ 864096 h 864096"/>
                <a:gd name="connsiteX3" fmla="*/ 0 w 1872208"/>
                <a:gd name="connsiteY3" fmla="*/ 864096 h 864096"/>
                <a:gd name="connsiteX4" fmla="*/ 0 w 1872208"/>
                <a:gd name="connsiteY4" fmla="*/ 0 h 864096"/>
                <a:gd name="connsiteX0" fmla="*/ 0 w 1872208"/>
                <a:gd name="connsiteY0" fmla="*/ 0 h 1849518"/>
                <a:gd name="connsiteX1" fmla="*/ 1872208 w 1872208"/>
                <a:gd name="connsiteY1" fmla="*/ 0 h 1849518"/>
                <a:gd name="connsiteX2" fmla="*/ 1872208 w 1872208"/>
                <a:gd name="connsiteY2" fmla="*/ 864096 h 1849518"/>
                <a:gd name="connsiteX3" fmla="*/ 230819 w 1872208"/>
                <a:gd name="connsiteY3" fmla="*/ 1849518 h 1849518"/>
                <a:gd name="connsiteX4" fmla="*/ 0 w 1872208"/>
                <a:gd name="connsiteY4" fmla="*/ 0 h 1849518"/>
                <a:gd name="connsiteX0" fmla="*/ 0 w 1650267"/>
                <a:gd name="connsiteY0" fmla="*/ 1784411 h 1849518"/>
                <a:gd name="connsiteX1" fmla="*/ 1650267 w 1650267"/>
                <a:gd name="connsiteY1" fmla="*/ 0 h 1849518"/>
                <a:gd name="connsiteX2" fmla="*/ 1650267 w 1650267"/>
                <a:gd name="connsiteY2" fmla="*/ 864096 h 1849518"/>
                <a:gd name="connsiteX3" fmla="*/ 8878 w 1650267"/>
                <a:gd name="connsiteY3" fmla="*/ 1849518 h 1849518"/>
                <a:gd name="connsiteX4" fmla="*/ 0 w 1650267"/>
                <a:gd name="connsiteY4" fmla="*/ 1784411 h 1849518"/>
                <a:gd name="connsiteX0" fmla="*/ 0 w 1668022"/>
                <a:gd name="connsiteY0" fmla="*/ 1784411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84411 h 1849518"/>
                <a:gd name="connsiteX0" fmla="*/ 0 w 1668022"/>
                <a:gd name="connsiteY0" fmla="*/ 1713390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13390 h 1849518"/>
                <a:gd name="connsiteX0" fmla="*/ 0 w 1668022"/>
                <a:gd name="connsiteY0" fmla="*/ 1713390 h 1787374"/>
                <a:gd name="connsiteX1" fmla="*/ 1650267 w 1668022"/>
                <a:gd name="connsiteY1" fmla="*/ 0 h 1787374"/>
                <a:gd name="connsiteX2" fmla="*/ 1668022 w 1668022"/>
                <a:gd name="connsiteY2" fmla="*/ 855218 h 1787374"/>
                <a:gd name="connsiteX3" fmla="*/ 26633 w 1668022"/>
                <a:gd name="connsiteY3" fmla="*/ 1787374 h 1787374"/>
                <a:gd name="connsiteX4" fmla="*/ 0 w 1668022"/>
                <a:gd name="connsiteY4" fmla="*/ 1713390 h 1787374"/>
                <a:gd name="connsiteX0" fmla="*/ 0 w 1668022"/>
                <a:gd name="connsiteY0" fmla="*/ 1713390 h 1805129"/>
                <a:gd name="connsiteX1" fmla="*/ 1650267 w 1668022"/>
                <a:gd name="connsiteY1" fmla="*/ 0 h 1805129"/>
                <a:gd name="connsiteX2" fmla="*/ 1668022 w 1668022"/>
                <a:gd name="connsiteY2" fmla="*/ 855218 h 1805129"/>
                <a:gd name="connsiteX3" fmla="*/ 35511 w 1668022"/>
                <a:gd name="connsiteY3" fmla="*/ 1805129 h 1805129"/>
                <a:gd name="connsiteX4" fmla="*/ 0 w 1668022"/>
                <a:gd name="connsiteY4" fmla="*/ 1713390 h 1805129"/>
                <a:gd name="connsiteX0" fmla="*/ 0 w 1668022"/>
                <a:gd name="connsiteY0" fmla="*/ 1713390 h 1822885"/>
                <a:gd name="connsiteX1" fmla="*/ 1650267 w 1668022"/>
                <a:gd name="connsiteY1" fmla="*/ 0 h 1822885"/>
                <a:gd name="connsiteX2" fmla="*/ 1668022 w 1668022"/>
                <a:gd name="connsiteY2" fmla="*/ 855218 h 1822885"/>
                <a:gd name="connsiteX3" fmla="*/ 35511 w 1668022"/>
                <a:gd name="connsiteY3" fmla="*/ 1822885 h 1822885"/>
                <a:gd name="connsiteX4" fmla="*/ 0 w 1668022"/>
                <a:gd name="connsiteY4" fmla="*/ 1713390 h 1822885"/>
                <a:gd name="connsiteX0" fmla="*/ 0 w 1668022"/>
                <a:gd name="connsiteY0" fmla="*/ 1702959 h 1812454"/>
                <a:gd name="connsiteX1" fmla="*/ 1657230 w 1668022"/>
                <a:gd name="connsiteY1" fmla="*/ 0 h 1812454"/>
                <a:gd name="connsiteX2" fmla="*/ 1668022 w 1668022"/>
                <a:gd name="connsiteY2" fmla="*/ 844787 h 1812454"/>
                <a:gd name="connsiteX3" fmla="*/ 35511 w 1668022"/>
                <a:gd name="connsiteY3" fmla="*/ 1812454 h 1812454"/>
                <a:gd name="connsiteX4" fmla="*/ 0 w 1668022"/>
                <a:gd name="connsiteY4" fmla="*/ 1702959 h 1812454"/>
                <a:gd name="connsiteX0" fmla="*/ 0 w 1668022"/>
                <a:gd name="connsiteY0" fmla="*/ 1720343 h 1829838"/>
                <a:gd name="connsiteX1" fmla="*/ 1664192 w 1668022"/>
                <a:gd name="connsiteY1" fmla="*/ 0 h 1829838"/>
                <a:gd name="connsiteX2" fmla="*/ 1668022 w 1668022"/>
                <a:gd name="connsiteY2" fmla="*/ 862171 h 1829838"/>
                <a:gd name="connsiteX3" fmla="*/ 35511 w 1668022"/>
                <a:gd name="connsiteY3" fmla="*/ 1829838 h 1829838"/>
                <a:gd name="connsiteX4" fmla="*/ 0 w 1668022"/>
                <a:gd name="connsiteY4" fmla="*/ 1720343 h 1829838"/>
                <a:gd name="connsiteX0" fmla="*/ 0 w 1668022"/>
                <a:gd name="connsiteY0" fmla="*/ 1713389 h 1822884"/>
                <a:gd name="connsiteX1" fmla="*/ 1664192 w 1668022"/>
                <a:gd name="connsiteY1" fmla="*/ 0 h 1822884"/>
                <a:gd name="connsiteX2" fmla="*/ 1668022 w 1668022"/>
                <a:gd name="connsiteY2" fmla="*/ 855217 h 1822884"/>
                <a:gd name="connsiteX3" fmla="*/ 35511 w 1668022"/>
                <a:gd name="connsiteY3" fmla="*/ 1822884 h 1822884"/>
                <a:gd name="connsiteX4" fmla="*/ 0 w 1668022"/>
                <a:gd name="connsiteY4" fmla="*/ 1713389 h 182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8022" h="1822884">
                  <a:moveTo>
                    <a:pt x="0" y="1713389"/>
                  </a:moveTo>
                  <a:lnTo>
                    <a:pt x="1664192" y="0"/>
                  </a:lnTo>
                  <a:cubicBezTo>
                    <a:pt x="1665469" y="287390"/>
                    <a:pt x="1666745" y="567827"/>
                    <a:pt x="1668022" y="855217"/>
                  </a:cubicBezTo>
                  <a:lnTo>
                    <a:pt x="35511" y="1822884"/>
                  </a:lnTo>
                  <a:lnTo>
                    <a:pt x="0" y="1713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5F572A-A6EE-BFEF-3B84-91778F6F69F1}"/>
                </a:ext>
              </a:extLst>
            </p:cNvPr>
            <p:cNvSpPr/>
            <p:nvPr/>
          </p:nvSpPr>
          <p:spPr>
            <a:xfrm>
              <a:off x="6228184" y="2787832"/>
              <a:ext cx="4451928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403FA6C-5952-9576-2192-79B30BE09172}"/>
                </a:ext>
              </a:extLst>
            </p:cNvPr>
            <p:cNvSpPr/>
            <p:nvPr/>
          </p:nvSpPr>
          <p:spPr>
            <a:xfrm>
              <a:off x="6228184" y="3730840"/>
              <a:ext cx="4451928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2" name="Rectangle 4">
              <a:extLst>
                <a:ext uri="{FF2B5EF4-FFF2-40B4-BE49-F238E27FC236}">
                  <a16:creationId xmlns:a16="http://schemas.microsoft.com/office/drawing/2014/main" id="{38ED4E57-7FB6-0231-ACD6-F1D5F4142AE5}"/>
                </a:ext>
              </a:extLst>
            </p:cNvPr>
            <p:cNvSpPr/>
            <p:nvPr/>
          </p:nvSpPr>
          <p:spPr>
            <a:xfrm>
              <a:off x="4567071" y="2791036"/>
              <a:ext cx="1685778" cy="1002679"/>
            </a:xfrm>
            <a:custGeom>
              <a:avLst/>
              <a:gdLst>
                <a:gd name="connsiteX0" fmla="*/ 0 w 1872208"/>
                <a:gd name="connsiteY0" fmla="*/ 0 h 864096"/>
                <a:gd name="connsiteX1" fmla="*/ 1872208 w 1872208"/>
                <a:gd name="connsiteY1" fmla="*/ 0 h 864096"/>
                <a:gd name="connsiteX2" fmla="*/ 1872208 w 1872208"/>
                <a:gd name="connsiteY2" fmla="*/ 864096 h 864096"/>
                <a:gd name="connsiteX3" fmla="*/ 0 w 1872208"/>
                <a:gd name="connsiteY3" fmla="*/ 864096 h 864096"/>
                <a:gd name="connsiteX4" fmla="*/ 0 w 1872208"/>
                <a:gd name="connsiteY4" fmla="*/ 0 h 864096"/>
                <a:gd name="connsiteX0" fmla="*/ 0 w 1872208"/>
                <a:gd name="connsiteY0" fmla="*/ 0 h 1849518"/>
                <a:gd name="connsiteX1" fmla="*/ 1872208 w 1872208"/>
                <a:gd name="connsiteY1" fmla="*/ 0 h 1849518"/>
                <a:gd name="connsiteX2" fmla="*/ 1872208 w 1872208"/>
                <a:gd name="connsiteY2" fmla="*/ 864096 h 1849518"/>
                <a:gd name="connsiteX3" fmla="*/ 230819 w 1872208"/>
                <a:gd name="connsiteY3" fmla="*/ 1849518 h 1849518"/>
                <a:gd name="connsiteX4" fmla="*/ 0 w 1872208"/>
                <a:gd name="connsiteY4" fmla="*/ 0 h 1849518"/>
                <a:gd name="connsiteX0" fmla="*/ 0 w 1650267"/>
                <a:gd name="connsiteY0" fmla="*/ 1784411 h 1849518"/>
                <a:gd name="connsiteX1" fmla="*/ 1650267 w 1650267"/>
                <a:gd name="connsiteY1" fmla="*/ 0 h 1849518"/>
                <a:gd name="connsiteX2" fmla="*/ 1650267 w 1650267"/>
                <a:gd name="connsiteY2" fmla="*/ 864096 h 1849518"/>
                <a:gd name="connsiteX3" fmla="*/ 8878 w 1650267"/>
                <a:gd name="connsiteY3" fmla="*/ 1849518 h 1849518"/>
                <a:gd name="connsiteX4" fmla="*/ 0 w 1650267"/>
                <a:gd name="connsiteY4" fmla="*/ 1784411 h 1849518"/>
                <a:gd name="connsiteX0" fmla="*/ 0 w 1668022"/>
                <a:gd name="connsiteY0" fmla="*/ 1784411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84411 h 1849518"/>
                <a:gd name="connsiteX0" fmla="*/ 0 w 1659145"/>
                <a:gd name="connsiteY0" fmla="*/ 843378 h 1849518"/>
                <a:gd name="connsiteX1" fmla="*/ 1641390 w 1659145"/>
                <a:gd name="connsiteY1" fmla="*/ 0 h 1849518"/>
                <a:gd name="connsiteX2" fmla="*/ 1659145 w 1659145"/>
                <a:gd name="connsiteY2" fmla="*/ 855218 h 1849518"/>
                <a:gd name="connsiteX3" fmla="*/ 1 w 1659145"/>
                <a:gd name="connsiteY3" fmla="*/ 1849518 h 1849518"/>
                <a:gd name="connsiteX4" fmla="*/ 0 w 1659145"/>
                <a:gd name="connsiteY4" fmla="*/ 843378 h 1849518"/>
                <a:gd name="connsiteX0" fmla="*/ 0 w 1659145"/>
                <a:gd name="connsiteY0" fmla="*/ 843378 h 945987"/>
                <a:gd name="connsiteX1" fmla="*/ 1641390 w 1659145"/>
                <a:gd name="connsiteY1" fmla="*/ 0 h 945987"/>
                <a:gd name="connsiteX2" fmla="*/ 1659145 w 1659145"/>
                <a:gd name="connsiteY2" fmla="*/ 855218 h 945987"/>
                <a:gd name="connsiteX3" fmla="*/ 8878 w 1659145"/>
                <a:gd name="connsiteY3" fmla="*/ 890730 h 945987"/>
                <a:gd name="connsiteX4" fmla="*/ 0 w 1659145"/>
                <a:gd name="connsiteY4" fmla="*/ 843378 h 945987"/>
                <a:gd name="connsiteX0" fmla="*/ 17755 w 1676900"/>
                <a:gd name="connsiteY0" fmla="*/ 843378 h 948353"/>
                <a:gd name="connsiteX1" fmla="*/ 1659145 w 1676900"/>
                <a:gd name="connsiteY1" fmla="*/ 0 h 948353"/>
                <a:gd name="connsiteX2" fmla="*/ 1676900 w 1676900"/>
                <a:gd name="connsiteY2" fmla="*/ 855218 h 948353"/>
                <a:gd name="connsiteX3" fmla="*/ 0 w 1676900"/>
                <a:gd name="connsiteY3" fmla="*/ 908486 h 948353"/>
                <a:gd name="connsiteX4" fmla="*/ 17755 w 1676900"/>
                <a:gd name="connsiteY4" fmla="*/ 843378 h 948353"/>
                <a:gd name="connsiteX0" fmla="*/ 8878 w 1676900"/>
                <a:gd name="connsiteY0" fmla="*/ 923277 h 1018421"/>
                <a:gd name="connsiteX1" fmla="*/ 1659145 w 1676900"/>
                <a:gd name="connsiteY1" fmla="*/ 0 h 1018421"/>
                <a:gd name="connsiteX2" fmla="*/ 1676900 w 1676900"/>
                <a:gd name="connsiteY2" fmla="*/ 855218 h 1018421"/>
                <a:gd name="connsiteX3" fmla="*/ 0 w 1676900"/>
                <a:gd name="connsiteY3" fmla="*/ 908486 h 1018421"/>
                <a:gd name="connsiteX4" fmla="*/ 8878 w 1676900"/>
                <a:gd name="connsiteY4" fmla="*/ 923277 h 1018421"/>
                <a:gd name="connsiteX0" fmla="*/ 0 w 1685778"/>
                <a:gd name="connsiteY0" fmla="*/ 905521 h 1002679"/>
                <a:gd name="connsiteX1" fmla="*/ 1668023 w 1685778"/>
                <a:gd name="connsiteY1" fmla="*/ 0 h 1002679"/>
                <a:gd name="connsiteX2" fmla="*/ 1685778 w 1685778"/>
                <a:gd name="connsiteY2" fmla="*/ 855218 h 1002679"/>
                <a:gd name="connsiteX3" fmla="*/ 8878 w 1685778"/>
                <a:gd name="connsiteY3" fmla="*/ 908486 h 1002679"/>
                <a:gd name="connsiteX4" fmla="*/ 0 w 1685778"/>
                <a:gd name="connsiteY4" fmla="*/ 905521 h 100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5778" h="1002679">
                  <a:moveTo>
                    <a:pt x="0" y="905521"/>
                  </a:moveTo>
                  <a:lnTo>
                    <a:pt x="1668023" y="0"/>
                  </a:lnTo>
                  <a:lnTo>
                    <a:pt x="1685778" y="855218"/>
                  </a:lnTo>
                  <a:lnTo>
                    <a:pt x="8878" y="908486"/>
                  </a:lnTo>
                  <a:cubicBezTo>
                    <a:pt x="8878" y="573106"/>
                    <a:pt x="0" y="1240901"/>
                    <a:pt x="0" y="9055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23" name="Group 11">
            <a:extLst>
              <a:ext uri="{FF2B5EF4-FFF2-40B4-BE49-F238E27FC236}">
                <a16:creationId xmlns:a16="http://schemas.microsoft.com/office/drawing/2014/main" id="{42739BA8-8427-8403-0BD5-41554472DF98}"/>
              </a:ext>
            </a:extLst>
          </p:cNvPr>
          <p:cNvGrpSpPr/>
          <p:nvPr/>
        </p:nvGrpSpPr>
        <p:grpSpPr>
          <a:xfrm flipH="1">
            <a:off x="2020" y="2066674"/>
            <a:ext cx="6114323" cy="2757568"/>
            <a:chOff x="4474601" y="1837871"/>
            <a:chExt cx="6121796" cy="2757568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41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5783D02E-CD83-6F5C-34BA-F7A0CA2E0513}"/>
                </a:ext>
              </a:extLst>
            </p:cNvPr>
            <p:cNvSpPr/>
            <p:nvPr/>
          </p:nvSpPr>
          <p:spPr>
            <a:xfrm>
              <a:off x="4479520" y="3731342"/>
              <a:ext cx="1676901" cy="864097"/>
            </a:xfrm>
            <a:custGeom>
              <a:avLst/>
              <a:gdLst>
                <a:gd name="connsiteX0" fmla="*/ 0 w 1872208"/>
                <a:gd name="connsiteY0" fmla="*/ 0 h 864096"/>
                <a:gd name="connsiteX1" fmla="*/ 1872208 w 1872208"/>
                <a:gd name="connsiteY1" fmla="*/ 0 h 864096"/>
                <a:gd name="connsiteX2" fmla="*/ 1872208 w 1872208"/>
                <a:gd name="connsiteY2" fmla="*/ 864096 h 864096"/>
                <a:gd name="connsiteX3" fmla="*/ 0 w 1872208"/>
                <a:gd name="connsiteY3" fmla="*/ 864096 h 864096"/>
                <a:gd name="connsiteX4" fmla="*/ 0 w 1872208"/>
                <a:gd name="connsiteY4" fmla="*/ 0 h 864096"/>
                <a:gd name="connsiteX0" fmla="*/ 0 w 1872208"/>
                <a:gd name="connsiteY0" fmla="*/ 0 h 1849518"/>
                <a:gd name="connsiteX1" fmla="*/ 1872208 w 1872208"/>
                <a:gd name="connsiteY1" fmla="*/ 0 h 1849518"/>
                <a:gd name="connsiteX2" fmla="*/ 1872208 w 1872208"/>
                <a:gd name="connsiteY2" fmla="*/ 864096 h 1849518"/>
                <a:gd name="connsiteX3" fmla="*/ 230819 w 1872208"/>
                <a:gd name="connsiteY3" fmla="*/ 1849518 h 1849518"/>
                <a:gd name="connsiteX4" fmla="*/ 0 w 1872208"/>
                <a:gd name="connsiteY4" fmla="*/ 0 h 1849518"/>
                <a:gd name="connsiteX0" fmla="*/ 0 w 1650267"/>
                <a:gd name="connsiteY0" fmla="*/ 1784411 h 1849518"/>
                <a:gd name="connsiteX1" fmla="*/ 1650267 w 1650267"/>
                <a:gd name="connsiteY1" fmla="*/ 0 h 1849518"/>
                <a:gd name="connsiteX2" fmla="*/ 1650267 w 1650267"/>
                <a:gd name="connsiteY2" fmla="*/ 864096 h 1849518"/>
                <a:gd name="connsiteX3" fmla="*/ 8878 w 1650267"/>
                <a:gd name="connsiteY3" fmla="*/ 1849518 h 1849518"/>
                <a:gd name="connsiteX4" fmla="*/ 0 w 1650267"/>
                <a:gd name="connsiteY4" fmla="*/ 1784411 h 1849518"/>
                <a:gd name="connsiteX0" fmla="*/ 0 w 1668022"/>
                <a:gd name="connsiteY0" fmla="*/ 1784411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84411 h 1849518"/>
                <a:gd name="connsiteX0" fmla="*/ 0 w 1659145"/>
                <a:gd name="connsiteY0" fmla="*/ 843378 h 1849518"/>
                <a:gd name="connsiteX1" fmla="*/ 1641390 w 1659145"/>
                <a:gd name="connsiteY1" fmla="*/ 0 h 1849518"/>
                <a:gd name="connsiteX2" fmla="*/ 1659145 w 1659145"/>
                <a:gd name="connsiteY2" fmla="*/ 855218 h 1849518"/>
                <a:gd name="connsiteX3" fmla="*/ 1 w 1659145"/>
                <a:gd name="connsiteY3" fmla="*/ 1849518 h 1849518"/>
                <a:gd name="connsiteX4" fmla="*/ 0 w 1659145"/>
                <a:gd name="connsiteY4" fmla="*/ 843378 h 1849518"/>
                <a:gd name="connsiteX0" fmla="*/ 0 w 1659145"/>
                <a:gd name="connsiteY0" fmla="*/ 843378 h 945987"/>
                <a:gd name="connsiteX1" fmla="*/ 1641390 w 1659145"/>
                <a:gd name="connsiteY1" fmla="*/ 0 h 945987"/>
                <a:gd name="connsiteX2" fmla="*/ 1659145 w 1659145"/>
                <a:gd name="connsiteY2" fmla="*/ 855218 h 945987"/>
                <a:gd name="connsiteX3" fmla="*/ 8878 w 1659145"/>
                <a:gd name="connsiteY3" fmla="*/ 890730 h 945987"/>
                <a:gd name="connsiteX4" fmla="*/ 0 w 1659145"/>
                <a:gd name="connsiteY4" fmla="*/ 843378 h 945987"/>
                <a:gd name="connsiteX0" fmla="*/ 17755 w 1676900"/>
                <a:gd name="connsiteY0" fmla="*/ 843378 h 948353"/>
                <a:gd name="connsiteX1" fmla="*/ 1659145 w 1676900"/>
                <a:gd name="connsiteY1" fmla="*/ 0 h 948353"/>
                <a:gd name="connsiteX2" fmla="*/ 1676900 w 1676900"/>
                <a:gd name="connsiteY2" fmla="*/ 855218 h 948353"/>
                <a:gd name="connsiteX3" fmla="*/ 0 w 1676900"/>
                <a:gd name="connsiteY3" fmla="*/ 908486 h 948353"/>
                <a:gd name="connsiteX4" fmla="*/ 17755 w 1676900"/>
                <a:gd name="connsiteY4" fmla="*/ 843378 h 948353"/>
                <a:gd name="connsiteX0" fmla="*/ 8878 w 1676900"/>
                <a:gd name="connsiteY0" fmla="*/ 923277 h 1018421"/>
                <a:gd name="connsiteX1" fmla="*/ 1659145 w 1676900"/>
                <a:gd name="connsiteY1" fmla="*/ 0 h 1018421"/>
                <a:gd name="connsiteX2" fmla="*/ 1676900 w 1676900"/>
                <a:gd name="connsiteY2" fmla="*/ 855218 h 1018421"/>
                <a:gd name="connsiteX3" fmla="*/ 0 w 1676900"/>
                <a:gd name="connsiteY3" fmla="*/ 908486 h 1018421"/>
                <a:gd name="connsiteX4" fmla="*/ 8878 w 1676900"/>
                <a:gd name="connsiteY4" fmla="*/ 923277 h 1018421"/>
                <a:gd name="connsiteX0" fmla="*/ 0 w 1685778"/>
                <a:gd name="connsiteY0" fmla="*/ 905521 h 1002679"/>
                <a:gd name="connsiteX1" fmla="*/ 1668023 w 1685778"/>
                <a:gd name="connsiteY1" fmla="*/ 0 h 1002679"/>
                <a:gd name="connsiteX2" fmla="*/ 1685778 w 1685778"/>
                <a:gd name="connsiteY2" fmla="*/ 855218 h 1002679"/>
                <a:gd name="connsiteX3" fmla="*/ 8878 w 1685778"/>
                <a:gd name="connsiteY3" fmla="*/ 908486 h 1002679"/>
                <a:gd name="connsiteX4" fmla="*/ 0 w 1685778"/>
                <a:gd name="connsiteY4" fmla="*/ 905521 h 1002679"/>
                <a:gd name="connsiteX0" fmla="*/ 0 w 1676900"/>
                <a:gd name="connsiteY0" fmla="*/ 35509 h 908486"/>
                <a:gd name="connsiteX1" fmla="*/ 1659145 w 1676900"/>
                <a:gd name="connsiteY1" fmla="*/ 0 h 908486"/>
                <a:gd name="connsiteX2" fmla="*/ 1676900 w 1676900"/>
                <a:gd name="connsiteY2" fmla="*/ 855218 h 908486"/>
                <a:gd name="connsiteX3" fmla="*/ 0 w 1676900"/>
                <a:gd name="connsiteY3" fmla="*/ 908486 h 908486"/>
                <a:gd name="connsiteX4" fmla="*/ 0 w 1676900"/>
                <a:gd name="connsiteY4" fmla="*/ 35509 h 908486"/>
                <a:gd name="connsiteX0" fmla="*/ 0 w 1676900"/>
                <a:gd name="connsiteY0" fmla="*/ 35509 h 855218"/>
                <a:gd name="connsiteX1" fmla="*/ 1659145 w 1676900"/>
                <a:gd name="connsiteY1" fmla="*/ 0 h 855218"/>
                <a:gd name="connsiteX2" fmla="*/ 1676900 w 1676900"/>
                <a:gd name="connsiteY2" fmla="*/ 855218 h 855218"/>
                <a:gd name="connsiteX3" fmla="*/ 26633 w 1676900"/>
                <a:gd name="connsiteY3" fmla="*/ 198272 h 855218"/>
                <a:gd name="connsiteX4" fmla="*/ 0 w 1676900"/>
                <a:gd name="connsiteY4" fmla="*/ 35509 h 855218"/>
                <a:gd name="connsiteX0" fmla="*/ 0 w 1676900"/>
                <a:gd name="connsiteY0" fmla="*/ 8876 h 855218"/>
                <a:gd name="connsiteX1" fmla="*/ 1659145 w 1676900"/>
                <a:gd name="connsiteY1" fmla="*/ 0 h 855218"/>
                <a:gd name="connsiteX2" fmla="*/ 1676900 w 1676900"/>
                <a:gd name="connsiteY2" fmla="*/ 855218 h 855218"/>
                <a:gd name="connsiteX3" fmla="*/ 26633 w 1676900"/>
                <a:gd name="connsiteY3" fmla="*/ 198272 h 855218"/>
                <a:gd name="connsiteX4" fmla="*/ 0 w 1676900"/>
                <a:gd name="connsiteY4" fmla="*/ 8876 h 855218"/>
                <a:gd name="connsiteX0" fmla="*/ 8878 w 1685778"/>
                <a:gd name="connsiteY0" fmla="*/ 8876 h 855218"/>
                <a:gd name="connsiteX1" fmla="*/ 1668023 w 1685778"/>
                <a:gd name="connsiteY1" fmla="*/ 0 h 855218"/>
                <a:gd name="connsiteX2" fmla="*/ 1685778 w 1685778"/>
                <a:gd name="connsiteY2" fmla="*/ 855218 h 855218"/>
                <a:gd name="connsiteX3" fmla="*/ 0 w 1685778"/>
                <a:gd name="connsiteY3" fmla="*/ 153884 h 855218"/>
                <a:gd name="connsiteX4" fmla="*/ 8878 w 1685778"/>
                <a:gd name="connsiteY4" fmla="*/ 8876 h 855218"/>
                <a:gd name="connsiteX0" fmla="*/ 8878 w 1685778"/>
                <a:gd name="connsiteY0" fmla="*/ 26632 h 872974"/>
                <a:gd name="connsiteX1" fmla="*/ 1676901 w 1685778"/>
                <a:gd name="connsiteY1" fmla="*/ 0 h 872974"/>
                <a:gd name="connsiteX2" fmla="*/ 1685778 w 1685778"/>
                <a:gd name="connsiteY2" fmla="*/ 872974 h 872974"/>
                <a:gd name="connsiteX3" fmla="*/ 0 w 1685778"/>
                <a:gd name="connsiteY3" fmla="*/ 171640 h 872974"/>
                <a:gd name="connsiteX4" fmla="*/ 8878 w 1685778"/>
                <a:gd name="connsiteY4" fmla="*/ 26632 h 872974"/>
                <a:gd name="connsiteX0" fmla="*/ 8878 w 1694655"/>
                <a:gd name="connsiteY0" fmla="*/ 26632 h 801953"/>
                <a:gd name="connsiteX1" fmla="*/ 1676901 w 1694655"/>
                <a:gd name="connsiteY1" fmla="*/ 0 h 801953"/>
                <a:gd name="connsiteX2" fmla="*/ 1694655 w 1694655"/>
                <a:gd name="connsiteY2" fmla="*/ 801953 h 801953"/>
                <a:gd name="connsiteX3" fmla="*/ 0 w 1694655"/>
                <a:gd name="connsiteY3" fmla="*/ 171640 h 801953"/>
                <a:gd name="connsiteX4" fmla="*/ 8878 w 1694655"/>
                <a:gd name="connsiteY4" fmla="*/ 26632 h 801953"/>
                <a:gd name="connsiteX0" fmla="*/ 8878 w 1721288"/>
                <a:gd name="connsiteY0" fmla="*/ 26632 h 872974"/>
                <a:gd name="connsiteX1" fmla="*/ 1676901 w 1721288"/>
                <a:gd name="connsiteY1" fmla="*/ 0 h 872974"/>
                <a:gd name="connsiteX2" fmla="*/ 1721288 w 1721288"/>
                <a:gd name="connsiteY2" fmla="*/ 872974 h 872974"/>
                <a:gd name="connsiteX3" fmla="*/ 0 w 1721288"/>
                <a:gd name="connsiteY3" fmla="*/ 171640 h 872974"/>
                <a:gd name="connsiteX4" fmla="*/ 8878 w 1721288"/>
                <a:gd name="connsiteY4" fmla="*/ 26632 h 872974"/>
                <a:gd name="connsiteX0" fmla="*/ 8878 w 1676901"/>
                <a:gd name="connsiteY0" fmla="*/ 26632 h 855219"/>
                <a:gd name="connsiteX1" fmla="*/ 1676901 w 1676901"/>
                <a:gd name="connsiteY1" fmla="*/ 0 h 855219"/>
                <a:gd name="connsiteX2" fmla="*/ 1676900 w 1676901"/>
                <a:gd name="connsiteY2" fmla="*/ 855219 h 855219"/>
                <a:gd name="connsiteX3" fmla="*/ 0 w 1676901"/>
                <a:gd name="connsiteY3" fmla="*/ 171640 h 855219"/>
                <a:gd name="connsiteX4" fmla="*/ 8878 w 1676901"/>
                <a:gd name="connsiteY4" fmla="*/ 26632 h 855219"/>
                <a:gd name="connsiteX0" fmla="*/ 8878 w 1676901"/>
                <a:gd name="connsiteY0" fmla="*/ 26632 h 943996"/>
                <a:gd name="connsiteX1" fmla="*/ 1676901 w 1676901"/>
                <a:gd name="connsiteY1" fmla="*/ 0 h 943996"/>
                <a:gd name="connsiteX2" fmla="*/ 1668023 w 1676901"/>
                <a:gd name="connsiteY2" fmla="*/ 943996 h 943996"/>
                <a:gd name="connsiteX3" fmla="*/ 0 w 1676901"/>
                <a:gd name="connsiteY3" fmla="*/ 171640 h 943996"/>
                <a:gd name="connsiteX4" fmla="*/ 8878 w 1676901"/>
                <a:gd name="connsiteY4" fmla="*/ 26632 h 943996"/>
                <a:gd name="connsiteX0" fmla="*/ 8878 w 1676901"/>
                <a:gd name="connsiteY0" fmla="*/ 26632 h 864097"/>
                <a:gd name="connsiteX1" fmla="*/ 1676901 w 1676901"/>
                <a:gd name="connsiteY1" fmla="*/ 0 h 864097"/>
                <a:gd name="connsiteX2" fmla="*/ 1659145 w 1676901"/>
                <a:gd name="connsiteY2" fmla="*/ 864097 h 864097"/>
                <a:gd name="connsiteX3" fmla="*/ 0 w 1676901"/>
                <a:gd name="connsiteY3" fmla="*/ 171640 h 864097"/>
                <a:gd name="connsiteX4" fmla="*/ 8878 w 1676901"/>
                <a:gd name="connsiteY4" fmla="*/ 26632 h 86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901" h="864097">
                  <a:moveTo>
                    <a:pt x="8878" y="26632"/>
                  </a:moveTo>
                  <a:lnTo>
                    <a:pt x="1676901" y="0"/>
                  </a:lnTo>
                  <a:cubicBezTo>
                    <a:pt x="1676901" y="285073"/>
                    <a:pt x="1659145" y="579024"/>
                    <a:pt x="1659145" y="864097"/>
                  </a:cubicBezTo>
                  <a:lnTo>
                    <a:pt x="0" y="171640"/>
                  </a:lnTo>
                  <a:lnTo>
                    <a:pt x="8878" y="2663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EC6BEE9-F6F1-99D3-B589-69EBF01CACAA}"/>
                </a:ext>
              </a:extLst>
            </p:cNvPr>
            <p:cNvSpPr/>
            <p:nvPr/>
          </p:nvSpPr>
          <p:spPr>
            <a:xfrm rot="10800000">
              <a:off x="6144963" y="1844824"/>
              <a:ext cx="4451434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6" name="Rectangle 4">
              <a:extLst>
                <a:ext uri="{FF2B5EF4-FFF2-40B4-BE49-F238E27FC236}">
                  <a16:creationId xmlns:a16="http://schemas.microsoft.com/office/drawing/2014/main" id="{711C6519-B1AE-16BC-6362-D1D75447A08A}"/>
                </a:ext>
              </a:extLst>
            </p:cNvPr>
            <p:cNvSpPr/>
            <p:nvPr/>
          </p:nvSpPr>
          <p:spPr>
            <a:xfrm>
              <a:off x="4485442" y="1837871"/>
              <a:ext cx="1670406" cy="1829838"/>
            </a:xfrm>
            <a:custGeom>
              <a:avLst/>
              <a:gdLst>
                <a:gd name="connsiteX0" fmla="*/ 0 w 1872208"/>
                <a:gd name="connsiteY0" fmla="*/ 0 h 864096"/>
                <a:gd name="connsiteX1" fmla="*/ 1872208 w 1872208"/>
                <a:gd name="connsiteY1" fmla="*/ 0 h 864096"/>
                <a:gd name="connsiteX2" fmla="*/ 1872208 w 1872208"/>
                <a:gd name="connsiteY2" fmla="*/ 864096 h 864096"/>
                <a:gd name="connsiteX3" fmla="*/ 0 w 1872208"/>
                <a:gd name="connsiteY3" fmla="*/ 864096 h 864096"/>
                <a:gd name="connsiteX4" fmla="*/ 0 w 1872208"/>
                <a:gd name="connsiteY4" fmla="*/ 0 h 864096"/>
                <a:gd name="connsiteX0" fmla="*/ 0 w 1872208"/>
                <a:gd name="connsiteY0" fmla="*/ 0 h 1849518"/>
                <a:gd name="connsiteX1" fmla="*/ 1872208 w 1872208"/>
                <a:gd name="connsiteY1" fmla="*/ 0 h 1849518"/>
                <a:gd name="connsiteX2" fmla="*/ 1872208 w 1872208"/>
                <a:gd name="connsiteY2" fmla="*/ 864096 h 1849518"/>
                <a:gd name="connsiteX3" fmla="*/ 230819 w 1872208"/>
                <a:gd name="connsiteY3" fmla="*/ 1849518 h 1849518"/>
                <a:gd name="connsiteX4" fmla="*/ 0 w 1872208"/>
                <a:gd name="connsiteY4" fmla="*/ 0 h 1849518"/>
                <a:gd name="connsiteX0" fmla="*/ 0 w 1650267"/>
                <a:gd name="connsiteY0" fmla="*/ 1784411 h 1849518"/>
                <a:gd name="connsiteX1" fmla="*/ 1650267 w 1650267"/>
                <a:gd name="connsiteY1" fmla="*/ 0 h 1849518"/>
                <a:gd name="connsiteX2" fmla="*/ 1650267 w 1650267"/>
                <a:gd name="connsiteY2" fmla="*/ 864096 h 1849518"/>
                <a:gd name="connsiteX3" fmla="*/ 8878 w 1650267"/>
                <a:gd name="connsiteY3" fmla="*/ 1849518 h 1849518"/>
                <a:gd name="connsiteX4" fmla="*/ 0 w 1650267"/>
                <a:gd name="connsiteY4" fmla="*/ 1784411 h 1849518"/>
                <a:gd name="connsiteX0" fmla="*/ 0 w 1668022"/>
                <a:gd name="connsiteY0" fmla="*/ 1784411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84411 h 1849518"/>
                <a:gd name="connsiteX0" fmla="*/ 0 w 1668022"/>
                <a:gd name="connsiteY0" fmla="*/ 1713390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13390 h 1849518"/>
                <a:gd name="connsiteX0" fmla="*/ 0 w 1668022"/>
                <a:gd name="connsiteY0" fmla="*/ 1713390 h 1787374"/>
                <a:gd name="connsiteX1" fmla="*/ 1650267 w 1668022"/>
                <a:gd name="connsiteY1" fmla="*/ 0 h 1787374"/>
                <a:gd name="connsiteX2" fmla="*/ 1668022 w 1668022"/>
                <a:gd name="connsiteY2" fmla="*/ 855218 h 1787374"/>
                <a:gd name="connsiteX3" fmla="*/ 26633 w 1668022"/>
                <a:gd name="connsiteY3" fmla="*/ 1787374 h 1787374"/>
                <a:gd name="connsiteX4" fmla="*/ 0 w 1668022"/>
                <a:gd name="connsiteY4" fmla="*/ 1713390 h 1787374"/>
                <a:gd name="connsiteX0" fmla="*/ 0 w 1668022"/>
                <a:gd name="connsiteY0" fmla="*/ 1713390 h 1805129"/>
                <a:gd name="connsiteX1" fmla="*/ 1650267 w 1668022"/>
                <a:gd name="connsiteY1" fmla="*/ 0 h 1805129"/>
                <a:gd name="connsiteX2" fmla="*/ 1668022 w 1668022"/>
                <a:gd name="connsiteY2" fmla="*/ 855218 h 1805129"/>
                <a:gd name="connsiteX3" fmla="*/ 35511 w 1668022"/>
                <a:gd name="connsiteY3" fmla="*/ 1805129 h 1805129"/>
                <a:gd name="connsiteX4" fmla="*/ 0 w 1668022"/>
                <a:gd name="connsiteY4" fmla="*/ 1713390 h 1805129"/>
                <a:gd name="connsiteX0" fmla="*/ 0 w 1668022"/>
                <a:gd name="connsiteY0" fmla="*/ 1713390 h 1822885"/>
                <a:gd name="connsiteX1" fmla="*/ 1650267 w 1668022"/>
                <a:gd name="connsiteY1" fmla="*/ 0 h 1822885"/>
                <a:gd name="connsiteX2" fmla="*/ 1668022 w 1668022"/>
                <a:gd name="connsiteY2" fmla="*/ 855218 h 1822885"/>
                <a:gd name="connsiteX3" fmla="*/ 35511 w 1668022"/>
                <a:gd name="connsiteY3" fmla="*/ 1822885 h 1822885"/>
                <a:gd name="connsiteX4" fmla="*/ 0 w 1668022"/>
                <a:gd name="connsiteY4" fmla="*/ 1713390 h 1822885"/>
                <a:gd name="connsiteX0" fmla="*/ 0 w 1668022"/>
                <a:gd name="connsiteY0" fmla="*/ 1720343 h 1829838"/>
                <a:gd name="connsiteX1" fmla="*/ 1660710 w 1668022"/>
                <a:gd name="connsiteY1" fmla="*/ 0 h 1829838"/>
                <a:gd name="connsiteX2" fmla="*/ 1668022 w 1668022"/>
                <a:gd name="connsiteY2" fmla="*/ 862171 h 1829838"/>
                <a:gd name="connsiteX3" fmla="*/ 35511 w 1668022"/>
                <a:gd name="connsiteY3" fmla="*/ 1829838 h 1829838"/>
                <a:gd name="connsiteX4" fmla="*/ 0 w 1668022"/>
                <a:gd name="connsiteY4" fmla="*/ 1720343 h 1829838"/>
                <a:gd name="connsiteX0" fmla="*/ 0 w 1670406"/>
                <a:gd name="connsiteY0" fmla="*/ 1720343 h 1829838"/>
                <a:gd name="connsiteX1" fmla="*/ 1669865 w 1670406"/>
                <a:gd name="connsiteY1" fmla="*/ 0 h 1829838"/>
                <a:gd name="connsiteX2" fmla="*/ 1668022 w 1670406"/>
                <a:gd name="connsiteY2" fmla="*/ 862171 h 1829838"/>
                <a:gd name="connsiteX3" fmla="*/ 35511 w 1670406"/>
                <a:gd name="connsiteY3" fmla="*/ 1829838 h 1829838"/>
                <a:gd name="connsiteX4" fmla="*/ 0 w 1670406"/>
                <a:gd name="connsiteY4" fmla="*/ 1720343 h 182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0406" h="1829838">
                  <a:moveTo>
                    <a:pt x="0" y="1720343"/>
                  </a:moveTo>
                  <a:lnTo>
                    <a:pt x="1669865" y="0"/>
                  </a:lnTo>
                  <a:cubicBezTo>
                    <a:pt x="1672302" y="287390"/>
                    <a:pt x="1665585" y="574781"/>
                    <a:pt x="1668022" y="862171"/>
                  </a:cubicBezTo>
                  <a:lnTo>
                    <a:pt x="35511" y="1829838"/>
                  </a:lnTo>
                  <a:lnTo>
                    <a:pt x="0" y="172034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AD7536-AEC0-2157-FCB2-5CD46960DC3D}"/>
                </a:ext>
              </a:extLst>
            </p:cNvPr>
            <p:cNvSpPr/>
            <p:nvPr/>
          </p:nvSpPr>
          <p:spPr>
            <a:xfrm rot="10800000">
              <a:off x="6144962" y="2787832"/>
              <a:ext cx="4451434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9C819C-DDE3-F1D4-9FD7-8A7622AC92D4}"/>
                </a:ext>
              </a:extLst>
            </p:cNvPr>
            <p:cNvSpPr/>
            <p:nvPr/>
          </p:nvSpPr>
          <p:spPr>
            <a:xfrm rot="10800000">
              <a:off x="6135715" y="3730840"/>
              <a:ext cx="4451434" cy="8640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9" name="Rectangle 4">
              <a:extLst>
                <a:ext uri="{FF2B5EF4-FFF2-40B4-BE49-F238E27FC236}">
                  <a16:creationId xmlns:a16="http://schemas.microsoft.com/office/drawing/2014/main" id="{D6BFE625-CD55-7ECE-431A-6DF3F8DFD4D8}"/>
                </a:ext>
              </a:extLst>
            </p:cNvPr>
            <p:cNvSpPr/>
            <p:nvPr/>
          </p:nvSpPr>
          <p:spPr>
            <a:xfrm>
              <a:off x="4474601" y="2791036"/>
              <a:ext cx="1685778" cy="1002679"/>
            </a:xfrm>
            <a:custGeom>
              <a:avLst/>
              <a:gdLst>
                <a:gd name="connsiteX0" fmla="*/ 0 w 1872208"/>
                <a:gd name="connsiteY0" fmla="*/ 0 h 864096"/>
                <a:gd name="connsiteX1" fmla="*/ 1872208 w 1872208"/>
                <a:gd name="connsiteY1" fmla="*/ 0 h 864096"/>
                <a:gd name="connsiteX2" fmla="*/ 1872208 w 1872208"/>
                <a:gd name="connsiteY2" fmla="*/ 864096 h 864096"/>
                <a:gd name="connsiteX3" fmla="*/ 0 w 1872208"/>
                <a:gd name="connsiteY3" fmla="*/ 864096 h 864096"/>
                <a:gd name="connsiteX4" fmla="*/ 0 w 1872208"/>
                <a:gd name="connsiteY4" fmla="*/ 0 h 864096"/>
                <a:gd name="connsiteX0" fmla="*/ 0 w 1872208"/>
                <a:gd name="connsiteY0" fmla="*/ 0 h 1849518"/>
                <a:gd name="connsiteX1" fmla="*/ 1872208 w 1872208"/>
                <a:gd name="connsiteY1" fmla="*/ 0 h 1849518"/>
                <a:gd name="connsiteX2" fmla="*/ 1872208 w 1872208"/>
                <a:gd name="connsiteY2" fmla="*/ 864096 h 1849518"/>
                <a:gd name="connsiteX3" fmla="*/ 230819 w 1872208"/>
                <a:gd name="connsiteY3" fmla="*/ 1849518 h 1849518"/>
                <a:gd name="connsiteX4" fmla="*/ 0 w 1872208"/>
                <a:gd name="connsiteY4" fmla="*/ 0 h 1849518"/>
                <a:gd name="connsiteX0" fmla="*/ 0 w 1650267"/>
                <a:gd name="connsiteY0" fmla="*/ 1784411 h 1849518"/>
                <a:gd name="connsiteX1" fmla="*/ 1650267 w 1650267"/>
                <a:gd name="connsiteY1" fmla="*/ 0 h 1849518"/>
                <a:gd name="connsiteX2" fmla="*/ 1650267 w 1650267"/>
                <a:gd name="connsiteY2" fmla="*/ 864096 h 1849518"/>
                <a:gd name="connsiteX3" fmla="*/ 8878 w 1650267"/>
                <a:gd name="connsiteY3" fmla="*/ 1849518 h 1849518"/>
                <a:gd name="connsiteX4" fmla="*/ 0 w 1650267"/>
                <a:gd name="connsiteY4" fmla="*/ 1784411 h 1849518"/>
                <a:gd name="connsiteX0" fmla="*/ 0 w 1668022"/>
                <a:gd name="connsiteY0" fmla="*/ 1784411 h 1849518"/>
                <a:gd name="connsiteX1" fmla="*/ 1650267 w 1668022"/>
                <a:gd name="connsiteY1" fmla="*/ 0 h 1849518"/>
                <a:gd name="connsiteX2" fmla="*/ 1668022 w 1668022"/>
                <a:gd name="connsiteY2" fmla="*/ 855218 h 1849518"/>
                <a:gd name="connsiteX3" fmla="*/ 8878 w 1668022"/>
                <a:gd name="connsiteY3" fmla="*/ 1849518 h 1849518"/>
                <a:gd name="connsiteX4" fmla="*/ 0 w 1668022"/>
                <a:gd name="connsiteY4" fmla="*/ 1784411 h 1849518"/>
                <a:gd name="connsiteX0" fmla="*/ 0 w 1659145"/>
                <a:gd name="connsiteY0" fmla="*/ 843378 h 1849518"/>
                <a:gd name="connsiteX1" fmla="*/ 1641390 w 1659145"/>
                <a:gd name="connsiteY1" fmla="*/ 0 h 1849518"/>
                <a:gd name="connsiteX2" fmla="*/ 1659145 w 1659145"/>
                <a:gd name="connsiteY2" fmla="*/ 855218 h 1849518"/>
                <a:gd name="connsiteX3" fmla="*/ 1 w 1659145"/>
                <a:gd name="connsiteY3" fmla="*/ 1849518 h 1849518"/>
                <a:gd name="connsiteX4" fmla="*/ 0 w 1659145"/>
                <a:gd name="connsiteY4" fmla="*/ 843378 h 1849518"/>
                <a:gd name="connsiteX0" fmla="*/ 0 w 1659145"/>
                <a:gd name="connsiteY0" fmla="*/ 843378 h 945987"/>
                <a:gd name="connsiteX1" fmla="*/ 1641390 w 1659145"/>
                <a:gd name="connsiteY1" fmla="*/ 0 h 945987"/>
                <a:gd name="connsiteX2" fmla="*/ 1659145 w 1659145"/>
                <a:gd name="connsiteY2" fmla="*/ 855218 h 945987"/>
                <a:gd name="connsiteX3" fmla="*/ 8878 w 1659145"/>
                <a:gd name="connsiteY3" fmla="*/ 890730 h 945987"/>
                <a:gd name="connsiteX4" fmla="*/ 0 w 1659145"/>
                <a:gd name="connsiteY4" fmla="*/ 843378 h 945987"/>
                <a:gd name="connsiteX0" fmla="*/ 17755 w 1676900"/>
                <a:gd name="connsiteY0" fmla="*/ 843378 h 948353"/>
                <a:gd name="connsiteX1" fmla="*/ 1659145 w 1676900"/>
                <a:gd name="connsiteY1" fmla="*/ 0 h 948353"/>
                <a:gd name="connsiteX2" fmla="*/ 1676900 w 1676900"/>
                <a:gd name="connsiteY2" fmla="*/ 855218 h 948353"/>
                <a:gd name="connsiteX3" fmla="*/ 0 w 1676900"/>
                <a:gd name="connsiteY3" fmla="*/ 908486 h 948353"/>
                <a:gd name="connsiteX4" fmla="*/ 17755 w 1676900"/>
                <a:gd name="connsiteY4" fmla="*/ 843378 h 948353"/>
                <a:gd name="connsiteX0" fmla="*/ 8878 w 1676900"/>
                <a:gd name="connsiteY0" fmla="*/ 923277 h 1018421"/>
                <a:gd name="connsiteX1" fmla="*/ 1659145 w 1676900"/>
                <a:gd name="connsiteY1" fmla="*/ 0 h 1018421"/>
                <a:gd name="connsiteX2" fmla="*/ 1676900 w 1676900"/>
                <a:gd name="connsiteY2" fmla="*/ 855218 h 1018421"/>
                <a:gd name="connsiteX3" fmla="*/ 0 w 1676900"/>
                <a:gd name="connsiteY3" fmla="*/ 908486 h 1018421"/>
                <a:gd name="connsiteX4" fmla="*/ 8878 w 1676900"/>
                <a:gd name="connsiteY4" fmla="*/ 923277 h 1018421"/>
                <a:gd name="connsiteX0" fmla="*/ 0 w 1685778"/>
                <a:gd name="connsiteY0" fmla="*/ 905521 h 1002679"/>
                <a:gd name="connsiteX1" fmla="*/ 1668023 w 1685778"/>
                <a:gd name="connsiteY1" fmla="*/ 0 h 1002679"/>
                <a:gd name="connsiteX2" fmla="*/ 1685778 w 1685778"/>
                <a:gd name="connsiteY2" fmla="*/ 855218 h 1002679"/>
                <a:gd name="connsiteX3" fmla="*/ 8878 w 1685778"/>
                <a:gd name="connsiteY3" fmla="*/ 908486 h 1002679"/>
                <a:gd name="connsiteX4" fmla="*/ 0 w 1685778"/>
                <a:gd name="connsiteY4" fmla="*/ 905521 h 1002679"/>
                <a:gd name="connsiteX0" fmla="*/ 0 w 1685778"/>
                <a:gd name="connsiteY0" fmla="*/ 905521 h 1002679"/>
                <a:gd name="connsiteX1" fmla="*/ 1678467 w 1685778"/>
                <a:gd name="connsiteY1" fmla="*/ 0 h 1002679"/>
                <a:gd name="connsiteX2" fmla="*/ 1685778 w 1685778"/>
                <a:gd name="connsiteY2" fmla="*/ 855218 h 1002679"/>
                <a:gd name="connsiteX3" fmla="*/ 8878 w 1685778"/>
                <a:gd name="connsiteY3" fmla="*/ 908486 h 1002679"/>
                <a:gd name="connsiteX4" fmla="*/ 0 w 1685778"/>
                <a:gd name="connsiteY4" fmla="*/ 905521 h 100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5778" h="1002679">
                  <a:moveTo>
                    <a:pt x="0" y="905521"/>
                  </a:moveTo>
                  <a:lnTo>
                    <a:pt x="1678467" y="0"/>
                  </a:lnTo>
                  <a:lnTo>
                    <a:pt x="1685778" y="855218"/>
                  </a:lnTo>
                  <a:lnTo>
                    <a:pt x="8878" y="908486"/>
                  </a:lnTo>
                  <a:cubicBezTo>
                    <a:pt x="8878" y="573106"/>
                    <a:pt x="0" y="1240901"/>
                    <a:pt x="0" y="9055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30" name="Group 20">
            <a:extLst>
              <a:ext uri="{FF2B5EF4-FFF2-40B4-BE49-F238E27FC236}">
                <a16:creationId xmlns:a16="http://schemas.microsoft.com/office/drawing/2014/main" id="{CED7C478-F2D3-2AD4-6924-BAAB73390706}"/>
              </a:ext>
            </a:extLst>
          </p:cNvPr>
          <p:cNvGrpSpPr/>
          <p:nvPr/>
        </p:nvGrpSpPr>
        <p:grpSpPr>
          <a:xfrm>
            <a:off x="7944259" y="2146920"/>
            <a:ext cx="3434935" cy="739065"/>
            <a:chOff x="6417575" y="2011204"/>
            <a:chExt cx="2232250" cy="707795"/>
          </a:xfrm>
        </p:grpSpPr>
        <p:sp>
          <p:nvSpPr>
            <p:cNvPr id="31" name="TextBox 21">
              <a:extLst>
                <a:ext uri="{FF2B5EF4-FFF2-40B4-BE49-F238E27FC236}">
                  <a16:creationId xmlns:a16="http://schemas.microsoft.com/office/drawing/2014/main" id="{E8071C2C-E3B0-F46B-501C-BB2E23CB8720}"/>
                </a:ext>
              </a:extLst>
            </p:cNvPr>
            <p:cNvSpPr txBox="1"/>
            <p:nvPr/>
          </p:nvSpPr>
          <p:spPr>
            <a:xfrm>
              <a:off x="6417576" y="2217917"/>
              <a:ext cx="2232249" cy="501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lang="en-US" altLang="ko-K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Réunions</a:t>
              </a:r>
              <a:endParaRPr lang="en-US" altLang="ko-KR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- Partage </a:t>
              </a:r>
              <a:r>
                <a:rPr lang="en-US" altLang="ko-K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fichiers</a:t>
              </a:r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et liens.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CE9F33D5-9F81-4532-4723-FD83DD97CBDA}"/>
                </a:ext>
              </a:extLst>
            </p:cNvPr>
            <p:cNvSpPr txBox="1"/>
            <p:nvPr/>
          </p:nvSpPr>
          <p:spPr>
            <a:xfrm>
              <a:off x="6417575" y="2011204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Discord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23">
            <a:extLst>
              <a:ext uri="{FF2B5EF4-FFF2-40B4-BE49-F238E27FC236}">
                <a16:creationId xmlns:a16="http://schemas.microsoft.com/office/drawing/2014/main" id="{2AC96D57-185A-B35D-AB28-A50CF973C3F3}"/>
              </a:ext>
            </a:extLst>
          </p:cNvPr>
          <p:cNvGrpSpPr/>
          <p:nvPr/>
        </p:nvGrpSpPr>
        <p:grpSpPr>
          <a:xfrm>
            <a:off x="7944259" y="3099520"/>
            <a:ext cx="3434935" cy="523623"/>
            <a:chOff x="6417575" y="2011204"/>
            <a:chExt cx="2232250" cy="501468"/>
          </a:xfrm>
        </p:grpSpPr>
        <p:sp>
          <p:nvSpPr>
            <p:cNvPr id="34" name="TextBox 24">
              <a:extLst>
                <a:ext uri="{FF2B5EF4-FFF2-40B4-BE49-F238E27FC236}">
                  <a16:creationId xmlns:a16="http://schemas.microsoft.com/office/drawing/2014/main" id="{9DE16A59-184E-5374-96E2-7044488620C6}"/>
                </a:ext>
              </a:extLst>
            </p:cNvPr>
            <p:cNvSpPr txBox="1"/>
            <p:nvPr/>
          </p:nvSpPr>
          <p:spPr>
            <a:xfrm>
              <a:off x="6417576" y="2217917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Planning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25">
              <a:extLst>
                <a:ext uri="{FF2B5EF4-FFF2-40B4-BE49-F238E27FC236}">
                  <a16:creationId xmlns:a16="http://schemas.microsoft.com/office/drawing/2014/main" id="{C65EBDCD-743F-640A-D43F-FD7EBF376618}"/>
                </a:ext>
              </a:extLst>
            </p:cNvPr>
            <p:cNvSpPr txBox="1"/>
            <p:nvPr/>
          </p:nvSpPr>
          <p:spPr>
            <a:xfrm>
              <a:off x="6417575" y="2011204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Asana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26">
            <a:extLst>
              <a:ext uri="{FF2B5EF4-FFF2-40B4-BE49-F238E27FC236}">
                <a16:creationId xmlns:a16="http://schemas.microsoft.com/office/drawing/2014/main" id="{FEB70A39-74AF-EC3D-DF13-C933D99ED97C}"/>
              </a:ext>
            </a:extLst>
          </p:cNvPr>
          <p:cNvGrpSpPr/>
          <p:nvPr/>
        </p:nvGrpSpPr>
        <p:grpSpPr>
          <a:xfrm>
            <a:off x="7944261" y="4006145"/>
            <a:ext cx="3941129" cy="739065"/>
            <a:chOff x="6417575" y="2011204"/>
            <a:chExt cx="2232250" cy="707795"/>
          </a:xfrm>
        </p:grpSpPr>
        <p:sp>
          <p:nvSpPr>
            <p:cNvPr id="38" name="TextBox 27">
              <a:extLst>
                <a:ext uri="{FF2B5EF4-FFF2-40B4-BE49-F238E27FC236}">
                  <a16:creationId xmlns:a16="http://schemas.microsoft.com/office/drawing/2014/main" id="{F33217FA-0EF4-F422-6FE2-05CF29C6F87E}"/>
                </a:ext>
              </a:extLst>
            </p:cNvPr>
            <p:cNvSpPr txBox="1"/>
            <p:nvPr/>
          </p:nvSpPr>
          <p:spPr>
            <a:xfrm>
              <a:off x="6417576" y="2217917"/>
              <a:ext cx="2232249" cy="501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Partages de </a:t>
              </a:r>
              <a:r>
                <a:rPr lang="en-US" altLang="ko-K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fichiers</a:t>
              </a:r>
              <a:endParaRPr lang="en-US" altLang="ko-KR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Travail simultané sur les versions du projet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28">
              <a:extLst>
                <a:ext uri="{FF2B5EF4-FFF2-40B4-BE49-F238E27FC236}">
                  <a16:creationId xmlns:a16="http://schemas.microsoft.com/office/drawing/2014/main" id="{C069B676-7DC4-6195-78C8-9D269DA03441}"/>
                </a:ext>
              </a:extLst>
            </p:cNvPr>
            <p:cNvSpPr txBox="1"/>
            <p:nvPr/>
          </p:nvSpPr>
          <p:spPr>
            <a:xfrm>
              <a:off x="6417575" y="2011204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2">
            <a:extLst>
              <a:ext uri="{FF2B5EF4-FFF2-40B4-BE49-F238E27FC236}">
                <a16:creationId xmlns:a16="http://schemas.microsoft.com/office/drawing/2014/main" id="{A1E983E8-C140-6BD0-02F3-3DDD23B831CA}"/>
              </a:ext>
            </a:extLst>
          </p:cNvPr>
          <p:cNvGrpSpPr/>
          <p:nvPr/>
        </p:nvGrpSpPr>
        <p:grpSpPr>
          <a:xfrm>
            <a:off x="-2163" y="2124566"/>
            <a:ext cx="4446001" cy="755136"/>
            <a:chOff x="6417576" y="1995813"/>
            <a:chExt cx="2334550" cy="723186"/>
          </a:xfrm>
        </p:grpSpPr>
        <p:sp>
          <p:nvSpPr>
            <p:cNvPr id="41" name="TextBox 33">
              <a:extLst>
                <a:ext uri="{FF2B5EF4-FFF2-40B4-BE49-F238E27FC236}">
                  <a16:creationId xmlns:a16="http://schemas.microsoft.com/office/drawing/2014/main" id="{0C0B71D6-BCD2-FAB3-7194-ADD10C72B3DF}"/>
                </a:ext>
              </a:extLst>
            </p:cNvPr>
            <p:cNvSpPr txBox="1"/>
            <p:nvPr/>
          </p:nvSpPr>
          <p:spPr>
            <a:xfrm>
              <a:off x="6417576" y="2217917"/>
              <a:ext cx="2334550" cy="501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450"/>
                </a:spcAft>
              </a:pPr>
              <a:r>
                <a:rPr lang="fr-FR" sz="1400" dirty="0">
                  <a:solidFill>
                    <a:schemeClr val="tx2">
                      <a:lumMod val="50000"/>
                    </a:schemeClr>
                  </a:solidFill>
                </a:rPr>
                <a:t>Mini </a:t>
              </a:r>
              <a:r>
                <a:rPr lang="fr-FR" sz="1400" dirty="0" err="1">
                  <a:solidFill>
                    <a:schemeClr val="tx2">
                      <a:lumMod val="50000"/>
                    </a:schemeClr>
                  </a:solidFill>
                </a:rPr>
                <a:t>daily</a:t>
              </a:r>
              <a:r>
                <a:rPr lang="fr-FR" sz="1400" dirty="0">
                  <a:solidFill>
                    <a:schemeClr val="tx2">
                      <a:lumMod val="50000"/>
                    </a:schemeClr>
                  </a:solidFill>
                </a:rPr>
                <a:t> (15 mins)/demi journée - Déterminer les objectifs - Régler les points de blocage - Demande d’avis</a:t>
              </a:r>
            </a:p>
          </p:txBody>
        </p:sp>
        <p:sp>
          <p:nvSpPr>
            <p:cNvPr id="42" name="TextBox 34">
              <a:extLst>
                <a:ext uri="{FF2B5EF4-FFF2-40B4-BE49-F238E27FC236}">
                  <a16:creationId xmlns:a16="http://schemas.microsoft.com/office/drawing/2014/main" id="{D3E464E3-D1C8-FE4F-6AFC-04A015E43D4F}"/>
                </a:ext>
              </a:extLst>
            </p:cNvPr>
            <p:cNvSpPr txBox="1"/>
            <p:nvPr/>
          </p:nvSpPr>
          <p:spPr>
            <a:xfrm>
              <a:off x="6489681" y="1995813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450"/>
                </a:spcAft>
              </a:pPr>
              <a:r>
                <a:rPr lang="fr-FR" sz="14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Point de discussion – Méthode agile </a:t>
              </a:r>
              <a:endParaRPr lang="fr-FR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3" name="Group 35">
            <a:extLst>
              <a:ext uri="{FF2B5EF4-FFF2-40B4-BE49-F238E27FC236}">
                <a16:creationId xmlns:a16="http://schemas.microsoft.com/office/drawing/2014/main" id="{75D82DFE-9F8D-688D-751D-EC6D5D484A07}"/>
              </a:ext>
            </a:extLst>
          </p:cNvPr>
          <p:cNvGrpSpPr/>
          <p:nvPr/>
        </p:nvGrpSpPr>
        <p:grpSpPr>
          <a:xfrm>
            <a:off x="1022803" y="3095548"/>
            <a:ext cx="3376706" cy="523624"/>
            <a:chOff x="6417575" y="2011203"/>
            <a:chExt cx="2232250" cy="501469"/>
          </a:xfrm>
        </p:grpSpPr>
        <p:sp>
          <p:nvSpPr>
            <p:cNvPr id="44" name="TextBox 36">
              <a:extLst>
                <a:ext uri="{FF2B5EF4-FFF2-40B4-BE49-F238E27FC236}">
                  <a16:creationId xmlns:a16="http://schemas.microsoft.com/office/drawing/2014/main" id="{0F06EF10-366B-2D02-6EEF-F6E6DE31464A}"/>
                </a:ext>
              </a:extLst>
            </p:cNvPr>
            <p:cNvSpPr txBox="1"/>
            <p:nvPr/>
          </p:nvSpPr>
          <p:spPr>
            <a:xfrm>
              <a:off x="6417576" y="2217917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Schémas (compréhension)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Box 37">
              <a:extLst>
                <a:ext uri="{FF2B5EF4-FFF2-40B4-BE49-F238E27FC236}">
                  <a16:creationId xmlns:a16="http://schemas.microsoft.com/office/drawing/2014/main" id="{15006CBC-89D2-3B4C-90F7-E8B34225D4F1}"/>
                </a:ext>
              </a:extLst>
            </p:cNvPr>
            <p:cNvSpPr txBox="1"/>
            <p:nvPr/>
          </p:nvSpPr>
          <p:spPr>
            <a:xfrm>
              <a:off x="6417575" y="2011203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b="1" dirty="0" err="1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Drawio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1" name="Rectangle 4">
            <a:extLst>
              <a:ext uri="{FF2B5EF4-FFF2-40B4-BE49-F238E27FC236}">
                <a16:creationId xmlns:a16="http://schemas.microsoft.com/office/drawing/2014/main" id="{25DE33BF-4088-2277-856E-5AA2E2676E4B}"/>
              </a:ext>
            </a:extLst>
          </p:cNvPr>
          <p:cNvSpPr/>
          <p:nvPr/>
        </p:nvSpPr>
        <p:spPr>
          <a:xfrm rot="19306382" flipH="1">
            <a:off x="4728606" y="4808395"/>
            <a:ext cx="1717639" cy="914783"/>
          </a:xfrm>
          <a:custGeom>
            <a:avLst/>
            <a:gdLst>
              <a:gd name="connsiteX0" fmla="*/ 0 w 1872208"/>
              <a:gd name="connsiteY0" fmla="*/ 0 h 864096"/>
              <a:gd name="connsiteX1" fmla="*/ 1872208 w 1872208"/>
              <a:gd name="connsiteY1" fmla="*/ 0 h 864096"/>
              <a:gd name="connsiteX2" fmla="*/ 1872208 w 1872208"/>
              <a:gd name="connsiteY2" fmla="*/ 864096 h 864096"/>
              <a:gd name="connsiteX3" fmla="*/ 0 w 1872208"/>
              <a:gd name="connsiteY3" fmla="*/ 864096 h 864096"/>
              <a:gd name="connsiteX4" fmla="*/ 0 w 1872208"/>
              <a:gd name="connsiteY4" fmla="*/ 0 h 864096"/>
              <a:gd name="connsiteX0" fmla="*/ 0 w 1872208"/>
              <a:gd name="connsiteY0" fmla="*/ 0 h 1849518"/>
              <a:gd name="connsiteX1" fmla="*/ 1872208 w 1872208"/>
              <a:gd name="connsiteY1" fmla="*/ 0 h 1849518"/>
              <a:gd name="connsiteX2" fmla="*/ 1872208 w 1872208"/>
              <a:gd name="connsiteY2" fmla="*/ 864096 h 1849518"/>
              <a:gd name="connsiteX3" fmla="*/ 230819 w 1872208"/>
              <a:gd name="connsiteY3" fmla="*/ 1849518 h 1849518"/>
              <a:gd name="connsiteX4" fmla="*/ 0 w 1872208"/>
              <a:gd name="connsiteY4" fmla="*/ 0 h 1849518"/>
              <a:gd name="connsiteX0" fmla="*/ 0 w 1650267"/>
              <a:gd name="connsiteY0" fmla="*/ 1784411 h 1849518"/>
              <a:gd name="connsiteX1" fmla="*/ 1650267 w 1650267"/>
              <a:gd name="connsiteY1" fmla="*/ 0 h 1849518"/>
              <a:gd name="connsiteX2" fmla="*/ 1650267 w 1650267"/>
              <a:gd name="connsiteY2" fmla="*/ 864096 h 1849518"/>
              <a:gd name="connsiteX3" fmla="*/ 8878 w 1650267"/>
              <a:gd name="connsiteY3" fmla="*/ 1849518 h 1849518"/>
              <a:gd name="connsiteX4" fmla="*/ 0 w 1650267"/>
              <a:gd name="connsiteY4" fmla="*/ 1784411 h 1849518"/>
              <a:gd name="connsiteX0" fmla="*/ 0 w 1668022"/>
              <a:gd name="connsiteY0" fmla="*/ 1784411 h 1849518"/>
              <a:gd name="connsiteX1" fmla="*/ 1650267 w 1668022"/>
              <a:gd name="connsiteY1" fmla="*/ 0 h 1849518"/>
              <a:gd name="connsiteX2" fmla="*/ 1668022 w 1668022"/>
              <a:gd name="connsiteY2" fmla="*/ 855218 h 1849518"/>
              <a:gd name="connsiteX3" fmla="*/ 8878 w 1668022"/>
              <a:gd name="connsiteY3" fmla="*/ 1849518 h 1849518"/>
              <a:gd name="connsiteX4" fmla="*/ 0 w 1668022"/>
              <a:gd name="connsiteY4" fmla="*/ 1784411 h 1849518"/>
              <a:gd name="connsiteX0" fmla="*/ 0 w 1659145"/>
              <a:gd name="connsiteY0" fmla="*/ 843378 h 1849518"/>
              <a:gd name="connsiteX1" fmla="*/ 1641390 w 1659145"/>
              <a:gd name="connsiteY1" fmla="*/ 0 h 1849518"/>
              <a:gd name="connsiteX2" fmla="*/ 1659145 w 1659145"/>
              <a:gd name="connsiteY2" fmla="*/ 855218 h 1849518"/>
              <a:gd name="connsiteX3" fmla="*/ 1 w 1659145"/>
              <a:gd name="connsiteY3" fmla="*/ 1849518 h 1849518"/>
              <a:gd name="connsiteX4" fmla="*/ 0 w 1659145"/>
              <a:gd name="connsiteY4" fmla="*/ 843378 h 1849518"/>
              <a:gd name="connsiteX0" fmla="*/ 0 w 1659145"/>
              <a:gd name="connsiteY0" fmla="*/ 843378 h 945987"/>
              <a:gd name="connsiteX1" fmla="*/ 1641390 w 1659145"/>
              <a:gd name="connsiteY1" fmla="*/ 0 h 945987"/>
              <a:gd name="connsiteX2" fmla="*/ 1659145 w 1659145"/>
              <a:gd name="connsiteY2" fmla="*/ 855218 h 945987"/>
              <a:gd name="connsiteX3" fmla="*/ 8878 w 1659145"/>
              <a:gd name="connsiteY3" fmla="*/ 890730 h 945987"/>
              <a:gd name="connsiteX4" fmla="*/ 0 w 1659145"/>
              <a:gd name="connsiteY4" fmla="*/ 843378 h 945987"/>
              <a:gd name="connsiteX0" fmla="*/ 17755 w 1676900"/>
              <a:gd name="connsiteY0" fmla="*/ 843378 h 948353"/>
              <a:gd name="connsiteX1" fmla="*/ 1659145 w 1676900"/>
              <a:gd name="connsiteY1" fmla="*/ 0 h 948353"/>
              <a:gd name="connsiteX2" fmla="*/ 1676900 w 1676900"/>
              <a:gd name="connsiteY2" fmla="*/ 855218 h 948353"/>
              <a:gd name="connsiteX3" fmla="*/ 0 w 1676900"/>
              <a:gd name="connsiteY3" fmla="*/ 908486 h 948353"/>
              <a:gd name="connsiteX4" fmla="*/ 17755 w 1676900"/>
              <a:gd name="connsiteY4" fmla="*/ 843378 h 948353"/>
              <a:gd name="connsiteX0" fmla="*/ 8878 w 1676900"/>
              <a:gd name="connsiteY0" fmla="*/ 923277 h 1018421"/>
              <a:gd name="connsiteX1" fmla="*/ 1659145 w 1676900"/>
              <a:gd name="connsiteY1" fmla="*/ 0 h 1018421"/>
              <a:gd name="connsiteX2" fmla="*/ 1676900 w 1676900"/>
              <a:gd name="connsiteY2" fmla="*/ 855218 h 1018421"/>
              <a:gd name="connsiteX3" fmla="*/ 0 w 1676900"/>
              <a:gd name="connsiteY3" fmla="*/ 908486 h 1018421"/>
              <a:gd name="connsiteX4" fmla="*/ 8878 w 1676900"/>
              <a:gd name="connsiteY4" fmla="*/ 923277 h 1018421"/>
              <a:gd name="connsiteX0" fmla="*/ 0 w 1685778"/>
              <a:gd name="connsiteY0" fmla="*/ 905521 h 1002679"/>
              <a:gd name="connsiteX1" fmla="*/ 1668023 w 1685778"/>
              <a:gd name="connsiteY1" fmla="*/ 0 h 1002679"/>
              <a:gd name="connsiteX2" fmla="*/ 1685778 w 1685778"/>
              <a:gd name="connsiteY2" fmla="*/ 855218 h 1002679"/>
              <a:gd name="connsiteX3" fmla="*/ 8878 w 1685778"/>
              <a:gd name="connsiteY3" fmla="*/ 908486 h 1002679"/>
              <a:gd name="connsiteX4" fmla="*/ 0 w 1685778"/>
              <a:gd name="connsiteY4" fmla="*/ 905521 h 1002679"/>
              <a:gd name="connsiteX0" fmla="*/ 0 w 1676900"/>
              <a:gd name="connsiteY0" fmla="*/ 35509 h 908486"/>
              <a:gd name="connsiteX1" fmla="*/ 1659145 w 1676900"/>
              <a:gd name="connsiteY1" fmla="*/ 0 h 908486"/>
              <a:gd name="connsiteX2" fmla="*/ 1676900 w 1676900"/>
              <a:gd name="connsiteY2" fmla="*/ 855218 h 908486"/>
              <a:gd name="connsiteX3" fmla="*/ 0 w 1676900"/>
              <a:gd name="connsiteY3" fmla="*/ 908486 h 908486"/>
              <a:gd name="connsiteX4" fmla="*/ 0 w 1676900"/>
              <a:gd name="connsiteY4" fmla="*/ 35509 h 908486"/>
              <a:gd name="connsiteX0" fmla="*/ 0 w 1676900"/>
              <a:gd name="connsiteY0" fmla="*/ 35509 h 855218"/>
              <a:gd name="connsiteX1" fmla="*/ 1659145 w 1676900"/>
              <a:gd name="connsiteY1" fmla="*/ 0 h 855218"/>
              <a:gd name="connsiteX2" fmla="*/ 1676900 w 1676900"/>
              <a:gd name="connsiteY2" fmla="*/ 855218 h 855218"/>
              <a:gd name="connsiteX3" fmla="*/ 26633 w 1676900"/>
              <a:gd name="connsiteY3" fmla="*/ 198272 h 855218"/>
              <a:gd name="connsiteX4" fmla="*/ 0 w 1676900"/>
              <a:gd name="connsiteY4" fmla="*/ 35509 h 855218"/>
              <a:gd name="connsiteX0" fmla="*/ 0 w 1676900"/>
              <a:gd name="connsiteY0" fmla="*/ 8876 h 855218"/>
              <a:gd name="connsiteX1" fmla="*/ 1659145 w 1676900"/>
              <a:gd name="connsiteY1" fmla="*/ 0 h 855218"/>
              <a:gd name="connsiteX2" fmla="*/ 1676900 w 1676900"/>
              <a:gd name="connsiteY2" fmla="*/ 855218 h 855218"/>
              <a:gd name="connsiteX3" fmla="*/ 26633 w 1676900"/>
              <a:gd name="connsiteY3" fmla="*/ 198272 h 855218"/>
              <a:gd name="connsiteX4" fmla="*/ 0 w 1676900"/>
              <a:gd name="connsiteY4" fmla="*/ 8876 h 855218"/>
              <a:gd name="connsiteX0" fmla="*/ 8878 w 1685778"/>
              <a:gd name="connsiteY0" fmla="*/ 8876 h 855218"/>
              <a:gd name="connsiteX1" fmla="*/ 1668023 w 1685778"/>
              <a:gd name="connsiteY1" fmla="*/ 0 h 855218"/>
              <a:gd name="connsiteX2" fmla="*/ 1685778 w 1685778"/>
              <a:gd name="connsiteY2" fmla="*/ 855218 h 855218"/>
              <a:gd name="connsiteX3" fmla="*/ 0 w 1685778"/>
              <a:gd name="connsiteY3" fmla="*/ 153884 h 855218"/>
              <a:gd name="connsiteX4" fmla="*/ 8878 w 1685778"/>
              <a:gd name="connsiteY4" fmla="*/ 8876 h 855218"/>
              <a:gd name="connsiteX0" fmla="*/ 8878 w 1685778"/>
              <a:gd name="connsiteY0" fmla="*/ 26632 h 872974"/>
              <a:gd name="connsiteX1" fmla="*/ 1676901 w 1685778"/>
              <a:gd name="connsiteY1" fmla="*/ 0 h 872974"/>
              <a:gd name="connsiteX2" fmla="*/ 1685778 w 1685778"/>
              <a:gd name="connsiteY2" fmla="*/ 872974 h 872974"/>
              <a:gd name="connsiteX3" fmla="*/ 0 w 1685778"/>
              <a:gd name="connsiteY3" fmla="*/ 171640 h 872974"/>
              <a:gd name="connsiteX4" fmla="*/ 8878 w 1685778"/>
              <a:gd name="connsiteY4" fmla="*/ 26632 h 872974"/>
              <a:gd name="connsiteX0" fmla="*/ 8878 w 1694655"/>
              <a:gd name="connsiteY0" fmla="*/ 26632 h 801953"/>
              <a:gd name="connsiteX1" fmla="*/ 1676901 w 1694655"/>
              <a:gd name="connsiteY1" fmla="*/ 0 h 801953"/>
              <a:gd name="connsiteX2" fmla="*/ 1694655 w 1694655"/>
              <a:gd name="connsiteY2" fmla="*/ 801953 h 801953"/>
              <a:gd name="connsiteX3" fmla="*/ 0 w 1694655"/>
              <a:gd name="connsiteY3" fmla="*/ 171640 h 801953"/>
              <a:gd name="connsiteX4" fmla="*/ 8878 w 1694655"/>
              <a:gd name="connsiteY4" fmla="*/ 26632 h 801953"/>
              <a:gd name="connsiteX0" fmla="*/ 8878 w 1721288"/>
              <a:gd name="connsiteY0" fmla="*/ 26632 h 872974"/>
              <a:gd name="connsiteX1" fmla="*/ 1676901 w 1721288"/>
              <a:gd name="connsiteY1" fmla="*/ 0 h 872974"/>
              <a:gd name="connsiteX2" fmla="*/ 1721288 w 1721288"/>
              <a:gd name="connsiteY2" fmla="*/ 872974 h 872974"/>
              <a:gd name="connsiteX3" fmla="*/ 0 w 1721288"/>
              <a:gd name="connsiteY3" fmla="*/ 171640 h 872974"/>
              <a:gd name="connsiteX4" fmla="*/ 8878 w 1721288"/>
              <a:gd name="connsiteY4" fmla="*/ 26632 h 872974"/>
              <a:gd name="connsiteX0" fmla="*/ 8878 w 1676901"/>
              <a:gd name="connsiteY0" fmla="*/ 26632 h 855219"/>
              <a:gd name="connsiteX1" fmla="*/ 1676901 w 1676901"/>
              <a:gd name="connsiteY1" fmla="*/ 0 h 855219"/>
              <a:gd name="connsiteX2" fmla="*/ 1676900 w 1676901"/>
              <a:gd name="connsiteY2" fmla="*/ 855219 h 855219"/>
              <a:gd name="connsiteX3" fmla="*/ 0 w 1676901"/>
              <a:gd name="connsiteY3" fmla="*/ 171640 h 855219"/>
              <a:gd name="connsiteX4" fmla="*/ 8878 w 1676901"/>
              <a:gd name="connsiteY4" fmla="*/ 26632 h 855219"/>
              <a:gd name="connsiteX0" fmla="*/ 8878 w 1676901"/>
              <a:gd name="connsiteY0" fmla="*/ 26632 h 943996"/>
              <a:gd name="connsiteX1" fmla="*/ 1676901 w 1676901"/>
              <a:gd name="connsiteY1" fmla="*/ 0 h 943996"/>
              <a:gd name="connsiteX2" fmla="*/ 1668023 w 1676901"/>
              <a:gd name="connsiteY2" fmla="*/ 943996 h 943996"/>
              <a:gd name="connsiteX3" fmla="*/ 0 w 1676901"/>
              <a:gd name="connsiteY3" fmla="*/ 171640 h 943996"/>
              <a:gd name="connsiteX4" fmla="*/ 8878 w 1676901"/>
              <a:gd name="connsiteY4" fmla="*/ 26632 h 943996"/>
              <a:gd name="connsiteX0" fmla="*/ 8878 w 1676901"/>
              <a:gd name="connsiteY0" fmla="*/ 26632 h 864097"/>
              <a:gd name="connsiteX1" fmla="*/ 1676901 w 1676901"/>
              <a:gd name="connsiteY1" fmla="*/ 0 h 864097"/>
              <a:gd name="connsiteX2" fmla="*/ 1659145 w 1676901"/>
              <a:gd name="connsiteY2" fmla="*/ 864097 h 864097"/>
              <a:gd name="connsiteX3" fmla="*/ 0 w 1676901"/>
              <a:gd name="connsiteY3" fmla="*/ 171640 h 864097"/>
              <a:gd name="connsiteX4" fmla="*/ 8878 w 1676901"/>
              <a:gd name="connsiteY4" fmla="*/ 26632 h 86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901" h="864097">
                <a:moveTo>
                  <a:pt x="8878" y="26632"/>
                </a:moveTo>
                <a:lnTo>
                  <a:pt x="1676901" y="0"/>
                </a:lnTo>
                <a:cubicBezTo>
                  <a:pt x="1676901" y="285073"/>
                  <a:pt x="1659145" y="579024"/>
                  <a:pt x="1659145" y="864097"/>
                </a:cubicBezTo>
                <a:lnTo>
                  <a:pt x="0" y="171640"/>
                </a:lnTo>
                <a:lnTo>
                  <a:pt x="8878" y="2663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2" name="Rectangle 4">
            <a:extLst>
              <a:ext uri="{FF2B5EF4-FFF2-40B4-BE49-F238E27FC236}">
                <a16:creationId xmlns:a16="http://schemas.microsoft.com/office/drawing/2014/main" id="{7B061F7B-6613-0267-39EA-4C1C726E8662}"/>
              </a:ext>
            </a:extLst>
          </p:cNvPr>
          <p:cNvSpPr/>
          <p:nvPr/>
        </p:nvSpPr>
        <p:spPr>
          <a:xfrm rot="2088993">
            <a:off x="5824993" y="4832172"/>
            <a:ext cx="1674854" cy="864097"/>
          </a:xfrm>
          <a:custGeom>
            <a:avLst/>
            <a:gdLst>
              <a:gd name="connsiteX0" fmla="*/ 0 w 1872208"/>
              <a:gd name="connsiteY0" fmla="*/ 0 h 864096"/>
              <a:gd name="connsiteX1" fmla="*/ 1872208 w 1872208"/>
              <a:gd name="connsiteY1" fmla="*/ 0 h 864096"/>
              <a:gd name="connsiteX2" fmla="*/ 1872208 w 1872208"/>
              <a:gd name="connsiteY2" fmla="*/ 864096 h 864096"/>
              <a:gd name="connsiteX3" fmla="*/ 0 w 1872208"/>
              <a:gd name="connsiteY3" fmla="*/ 864096 h 864096"/>
              <a:gd name="connsiteX4" fmla="*/ 0 w 1872208"/>
              <a:gd name="connsiteY4" fmla="*/ 0 h 864096"/>
              <a:gd name="connsiteX0" fmla="*/ 0 w 1872208"/>
              <a:gd name="connsiteY0" fmla="*/ 0 h 1849518"/>
              <a:gd name="connsiteX1" fmla="*/ 1872208 w 1872208"/>
              <a:gd name="connsiteY1" fmla="*/ 0 h 1849518"/>
              <a:gd name="connsiteX2" fmla="*/ 1872208 w 1872208"/>
              <a:gd name="connsiteY2" fmla="*/ 864096 h 1849518"/>
              <a:gd name="connsiteX3" fmla="*/ 230819 w 1872208"/>
              <a:gd name="connsiteY3" fmla="*/ 1849518 h 1849518"/>
              <a:gd name="connsiteX4" fmla="*/ 0 w 1872208"/>
              <a:gd name="connsiteY4" fmla="*/ 0 h 1849518"/>
              <a:gd name="connsiteX0" fmla="*/ 0 w 1650267"/>
              <a:gd name="connsiteY0" fmla="*/ 1784411 h 1849518"/>
              <a:gd name="connsiteX1" fmla="*/ 1650267 w 1650267"/>
              <a:gd name="connsiteY1" fmla="*/ 0 h 1849518"/>
              <a:gd name="connsiteX2" fmla="*/ 1650267 w 1650267"/>
              <a:gd name="connsiteY2" fmla="*/ 864096 h 1849518"/>
              <a:gd name="connsiteX3" fmla="*/ 8878 w 1650267"/>
              <a:gd name="connsiteY3" fmla="*/ 1849518 h 1849518"/>
              <a:gd name="connsiteX4" fmla="*/ 0 w 1650267"/>
              <a:gd name="connsiteY4" fmla="*/ 1784411 h 1849518"/>
              <a:gd name="connsiteX0" fmla="*/ 0 w 1668022"/>
              <a:gd name="connsiteY0" fmla="*/ 1784411 h 1849518"/>
              <a:gd name="connsiteX1" fmla="*/ 1650267 w 1668022"/>
              <a:gd name="connsiteY1" fmla="*/ 0 h 1849518"/>
              <a:gd name="connsiteX2" fmla="*/ 1668022 w 1668022"/>
              <a:gd name="connsiteY2" fmla="*/ 855218 h 1849518"/>
              <a:gd name="connsiteX3" fmla="*/ 8878 w 1668022"/>
              <a:gd name="connsiteY3" fmla="*/ 1849518 h 1849518"/>
              <a:gd name="connsiteX4" fmla="*/ 0 w 1668022"/>
              <a:gd name="connsiteY4" fmla="*/ 1784411 h 1849518"/>
              <a:gd name="connsiteX0" fmla="*/ 0 w 1659145"/>
              <a:gd name="connsiteY0" fmla="*/ 843378 h 1849518"/>
              <a:gd name="connsiteX1" fmla="*/ 1641390 w 1659145"/>
              <a:gd name="connsiteY1" fmla="*/ 0 h 1849518"/>
              <a:gd name="connsiteX2" fmla="*/ 1659145 w 1659145"/>
              <a:gd name="connsiteY2" fmla="*/ 855218 h 1849518"/>
              <a:gd name="connsiteX3" fmla="*/ 1 w 1659145"/>
              <a:gd name="connsiteY3" fmla="*/ 1849518 h 1849518"/>
              <a:gd name="connsiteX4" fmla="*/ 0 w 1659145"/>
              <a:gd name="connsiteY4" fmla="*/ 843378 h 1849518"/>
              <a:gd name="connsiteX0" fmla="*/ 0 w 1659145"/>
              <a:gd name="connsiteY0" fmla="*/ 843378 h 945987"/>
              <a:gd name="connsiteX1" fmla="*/ 1641390 w 1659145"/>
              <a:gd name="connsiteY1" fmla="*/ 0 h 945987"/>
              <a:gd name="connsiteX2" fmla="*/ 1659145 w 1659145"/>
              <a:gd name="connsiteY2" fmla="*/ 855218 h 945987"/>
              <a:gd name="connsiteX3" fmla="*/ 8878 w 1659145"/>
              <a:gd name="connsiteY3" fmla="*/ 890730 h 945987"/>
              <a:gd name="connsiteX4" fmla="*/ 0 w 1659145"/>
              <a:gd name="connsiteY4" fmla="*/ 843378 h 945987"/>
              <a:gd name="connsiteX0" fmla="*/ 17755 w 1676900"/>
              <a:gd name="connsiteY0" fmla="*/ 843378 h 948353"/>
              <a:gd name="connsiteX1" fmla="*/ 1659145 w 1676900"/>
              <a:gd name="connsiteY1" fmla="*/ 0 h 948353"/>
              <a:gd name="connsiteX2" fmla="*/ 1676900 w 1676900"/>
              <a:gd name="connsiteY2" fmla="*/ 855218 h 948353"/>
              <a:gd name="connsiteX3" fmla="*/ 0 w 1676900"/>
              <a:gd name="connsiteY3" fmla="*/ 908486 h 948353"/>
              <a:gd name="connsiteX4" fmla="*/ 17755 w 1676900"/>
              <a:gd name="connsiteY4" fmla="*/ 843378 h 948353"/>
              <a:gd name="connsiteX0" fmla="*/ 8878 w 1676900"/>
              <a:gd name="connsiteY0" fmla="*/ 923277 h 1018421"/>
              <a:gd name="connsiteX1" fmla="*/ 1659145 w 1676900"/>
              <a:gd name="connsiteY1" fmla="*/ 0 h 1018421"/>
              <a:gd name="connsiteX2" fmla="*/ 1676900 w 1676900"/>
              <a:gd name="connsiteY2" fmla="*/ 855218 h 1018421"/>
              <a:gd name="connsiteX3" fmla="*/ 0 w 1676900"/>
              <a:gd name="connsiteY3" fmla="*/ 908486 h 1018421"/>
              <a:gd name="connsiteX4" fmla="*/ 8878 w 1676900"/>
              <a:gd name="connsiteY4" fmla="*/ 923277 h 1018421"/>
              <a:gd name="connsiteX0" fmla="*/ 0 w 1685778"/>
              <a:gd name="connsiteY0" fmla="*/ 905521 h 1002679"/>
              <a:gd name="connsiteX1" fmla="*/ 1668023 w 1685778"/>
              <a:gd name="connsiteY1" fmla="*/ 0 h 1002679"/>
              <a:gd name="connsiteX2" fmla="*/ 1685778 w 1685778"/>
              <a:gd name="connsiteY2" fmla="*/ 855218 h 1002679"/>
              <a:gd name="connsiteX3" fmla="*/ 8878 w 1685778"/>
              <a:gd name="connsiteY3" fmla="*/ 908486 h 1002679"/>
              <a:gd name="connsiteX4" fmla="*/ 0 w 1685778"/>
              <a:gd name="connsiteY4" fmla="*/ 905521 h 1002679"/>
              <a:gd name="connsiteX0" fmla="*/ 0 w 1676900"/>
              <a:gd name="connsiteY0" fmla="*/ 35509 h 908486"/>
              <a:gd name="connsiteX1" fmla="*/ 1659145 w 1676900"/>
              <a:gd name="connsiteY1" fmla="*/ 0 h 908486"/>
              <a:gd name="connsiteX2" fmla="*/ 1676900 w 1676900"/>
              <a:gd name="connsiteY2" fmla="*/ 855218 h 908486"/>
              <a:gd name="connsiteX3" fmla="*/ 0 w 1676900"/>
              <a:gd name="connsiteY3" fmla="*/ 908486 h 908486"/>
              <a:gd name="connsiteX4" fmla="*/ 0 w 1676900"/>
              <a:gd name="connsiteY4" fmla="*/ 35509 h 908486"/>
              <a:gd name="connsiteX0" fmla="*/ 0 w 1676900"/>
              <a:gd name="connsiteY0" fmla="*/ 35509 h 855218"/>
              <a:gd name="connsiteX1" fmla="*/ 1659145 w 1676900"/>
              <a:gd name="connsiteY1" fmla="*/ 0 h 855218"/>
              <a:gd name="connsiteX2" fmla="*/ 1676900 w 1676900"/>
              <a:gd name="connsiteY2" fmla="*/ 855218 h 855218"/>
              <a:gd name="connsiteX3" fmla="*/ 26633 w 1676900"/>
              <a:gd name="connsiteY3" fmla="*/ 198272 h 855218"/>
              <a:gd name="connsiteX4" fmla="*/ 0 w 1676900"/>
              <a:gd name="connsiteY4" fmla="*/ 35509 h 855218"/>
              <a:gd name="connsiteX0" fmla="*/ 0 w 1676900"/>
              <a:gd name="connsiteY0" fmla="*/ 8876 h 855218"/>
              <a:gd name="connsiteX1" fmla="*/ 1659145 w 1676900"/>
              <a:gd name="connsiteY1" fmla="*/ 0 h 855218"/>
              <a:gd name="connsiteX2" fmla="*/ 1676900 w 1676900"/>
              <a:gd name="connsiteY2" fmla="*/ 855218 h 855218"/>
              <a:gd name="connsiteX3" fmla="*/ 26633 w 1676900"/>
              <a:gd name="connsiteY3" fmla="*/ 198272 h 855218"/>
              <a:gd name="connsiteX4" fmla="*/ 0 w 1676900"/>
              <a:gd name="connsiteY4" fmla="*/ 8876 h 855218"/>
              <a:gd name="connsiteX0" fmla="*/ 8878 w 1685778"/>
              <a:gd name="connsiteY0" fmla="*/ 8876 h 855218"/>
              <a:gd name="connsiteX1" fmla="*/ 1668023 w 1685778"/>
              <a:gd name="connsiteY1" fmla="*/ 0 h 855218"/>
              <a:gd name="connsiteX2" fmla="*/ 1685778 w 1685778"/>
              <a:gd name="connsiteY2" fmla="*/ 855218 h 855218"/>
              <a:gd name="connsiteX3" fmla="*/ 0 w 1685778"/>
              <a:gd name="connsiteY3" fmla="*/ 153884 h 855218"/>
              <a:gd name="connsiteX4" fmla="*/ 8878 w 1685778"/>
              <a:gd name="connsiteY4" fmla="*/ 8876 h 855218"/>
              <a:gd name="connsiteX0" fmla="*/ 8878 w 1685778"/>
              <a:gd name="connsiteY0" fmla="*/ 26632 h 872974"/>
              <a:gd name="connsiteX1" fmla="*/ 1676901 w 1685778"/>
              <a:gd name="connsiteY1" fmla="*/ 0 h 872974"/>
              <a:gd name="connsiteX2" fmla="*/ 1685778 w 1685778"/>
              <a:gd name="connsiteY2" fmla="*/ 872974 h 872974"/>
              <a:gd name="connsiteX3" fmla="*/ 0 w 1685778"/>
              <a:gd name="connsiteY3" fmla="*/ 171640 h 872974"/>
              <a:gd name="connsiteX4" fmla="*/ 8878 w 1685778"/>
              <a:gd name="connsiteY4" fmla="*/ 26632 h 872974"/>
              <a:gd name="connsiteX0" fmla="*/ 8878 w 1694655"/>
              <a:gd name="connsiteY0" fmla="*/ 26632 h 801953"/>
              <a:gd name="connsiteX1" fmla="*/ 1676901 w 1694655"/>
              <a:gd name="connsiteY1" fmla="*/ 0 h 801953"/>
              <a:gd name="connsiteX2" fmla="*/ 1694655 w 1694655"/>
              <a:gd name="connsiteY2" fmla="*/ 801953 h 801953"/>
              <a:gd name="connsiteX3" fmla="*/ 0 w 1694655"/>
              <a:gd name="connsiteY3" fmla="*/ 171640 h 801953"/>
              <a:gd name="connsiteX4" fmla="*/ 8878 w 1694655"/>
              <a:gd name="connsiteY4" fmla="*/ 26632 h 801953"/>
              <a:gd name="connsiteX0" fmla="*/ 8878 w 1721288"/>
              <a:gd name="connsiteY0" fmla="*/ 26632 h 872974"/>
              <a:gd name="connsiteX1" fmla="*/ 1676901 w 1721288"/>
              <a:gd name="connsiteY1" fmla="*/ 0 h 872974"/>
              <a:gd name="connsiteX2" fmla="*/ 1721288 w 1721288"/>
              <a:gd name="connsiteY2" fmla="*/ 872974 h 872974"/>
              <a:gd name="connsiteX3" fmla="*/ 0 w 1721288"/>
              <a:gd name="connsiteY3" fmla="*/ 171640 h 872974"/>
              <a:gd name="connsiteX4" fmla="*/ 8878 w 1721288"/>
              <a:gd name="connsiteY4" fmla="*/ 26632 h 872974"/>
              <a:gd name="connsiteX0" fmla="*/ 8878 w 1676901"/>
              <a:gd name="connsiteY0" fmla="*/ 26632 h 855219"/>
              <a:gd name="connsiteX1" fmla="*/ 1676901 w 1676901"/>
              <a:gd name="connsiteY1" fmla="*/ 0 h 855219"/>
              <a:gd name="connsiteX2" fmla="*/ 1676900 w 1676901"/>
              <a:gd name="connsiteY2" fmla="*/ 855219 h 855219"/>
              <a:gd name="connsiteX3" fmla="*/ 0 w 1676901"/>
              <a:gd name="connsiteY3" fmla="*/ 171640 h 855219"/>
              <a:gd name="connsiteX4" fmla="*/ 8878 w 1676901"/>
              <a:gd name="connsiteY4" fmla="*/ 26632 h 855219"/>
              <a:gd name="connsiteX0" fmla="*/ 8878 w 1676901"/>
              <a:gd name="connsiteY0" fmla="*/ 26632 h 943996"/>
              <a:gd name="connsiteX1" fmla="*/ 1676901 w 1676901"/>
              <a:gd name="connsiteY1" fmla="*/ 0 h 943996"/>
              <a:gd name="connsiteX2" fmla="*/ 1668023 w 1676901"/>
              <a:gd name="connsiteY2" fmla="*/ 943996 h 943996"/>
              <a:gd name="connsiteX3" fmla="*/ 0 w 1676901"/>
              <a:gd name="connsiteY3" fmla="*/ 171640 h 943996"/>
              <a:gd name="connsiteX4" fmla="*/ 8878 w 1676901"/>
              <a:gd name="connsiteY4" fmla="*/ 26632 h 943996"/>
              <a:gd name="connsiteX0" fmla="*/ 8878 w 1676901"/>
              <a:gd name="connsiteY0" fmla="*/ 26632 h 864097"/>
              <a:gd name="connsiteX1" fmla="*/ 1676901 w 1676901"/>
              <a:gd name="connsiteY1" fmla="*/ 0 h 864097"/>
              <a:gd name="connsiteX2" fmla="*/ 1659145 w 1676901"/>
              <a:gd name="connsiteY2" fmla="*/ 864097 h 864097"/>
              <a:gd name="connsiteX3" fmla="*/ 0 w 1676901"/>
              <a:gd name="connsiteY3" fmla="*/ 171640 h 864097"/>
              <a:gd name="connsiteX4" fmla="*/ 8878 w 1676901"/>
              <a:gd name="connsiteY4" fmla="*/ 26632 h 86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901" h="864097">
                <a:moveTo>
                  <a:pt x="8878" y="26632"/>
                </a:moveTo>
                <a:lnTo>
                  <a:pt x="1676901" y="0"/>
                </a:lnTo>
                <a:cubicBezTo>
                  <a:pt x="1676901" y="285073"/>
                  <a:pt x="1659145" y="579024"/>
                  <a:pt x="1659145" y="864097"/>
                </a:cubicBezTo>
                <a:lnTo>
                  <a:pt x="0" y="171640"/>
                </a:lnTo>
                <a:lnTo>
                  <a:pt x="8878" y="266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49" name="Group 44">
            <a:extLst>
              <a:ext uri="{FF2B5EF4-FFF2-40B4-BE49-F238E27FC236}">
                <a16:creationId xmlns:a16="http://schemas.microsoft.com/office/drawing/2014/main" id="{F2969979-6F8B-5C6E-A90C-D90907D86517}"/>
              </a:ext>
            </a:extLst>
          </p:cNvPr>
          <p:cNvGrpSpPr/>
          <p:nvPr/>
        </p:nvGrpSpPr>
        <p:grpSpPr>
          <a:xfrm>
            <a:off x="4973772" y="2797798"/>
            <a:ext cx="2237674" cy="2237674"/>
            <a:chOff x="3467528" y="2657377"/>
            <a:chExt cx="2237674" cy="2237674"/>
          </a:xfrm>
        </p:grpSpPr>
        <p:grpSp>
          <p:nvGrpSpPr>
            <p:cNvPr id="50" name="Group 45">
              <a:extLst>
                <a:ext uri="{FF2B5EF4-FFF2-40B4-BE49-F238E27FC236}">
                  <a16:creationId xmlns:a16="http://schemas.microsoft.com/office/drawing/2014/main" id="{36B23E93-2792-80AF-972B-E71D7E025F2B}"/>
                </a:ext>
              </a:extLst>
            </p:cNvPr>
            <p:cNvGrpSpPr/>
            <p:nvPr/>
          </p:nvGrpSpPr>
          <p:grpSpPr>
            <a:xfrm>
              <a:off x="3467528" y="2657377"/>
              <a:ext cx="2237674" cy="2237674"/>
              <a:chOff x="3436380" y="2612003"/>
              <a:chExt cx="2237674" cy="2237674"/>
            </a:xfrm>
          </p:grpSpPr>
          <p:sp>
            <p:nvSpPr>
              <p:cNvPr id="52" name="Oval 47">
                <a:extLst>
                  <a:ext uri="{FF2B5EF4-FFF2-40B4-BE49-F238E27FC236}">
                    <a16:creationId xmlns:a16="http://schemas.microsoft.com/office/drawing/2014/main" id="{99B77DD1-5FDC-2CD0-D0C5-0BD58D7304F5}"/>
                  </a:ext>
                </a:extLst>
              </p:cNvPr>
              <p:cNvSpPr/>
              <p:nvPr/>
            </p:nvSpPr>
            <p:spPr>
              <a:xfrm>
                <a:off x="3436380" y="2612003"/>
                <a:ext cx="2237674" cy="2237674"/>
              </a:xfrm>
              <a:prstGeom prst="ellipse">
                <a:avLst/>
              </a:prstGeom>
              <a:solidFill>
                <a:schemeClr val="tx1">
                  <a:alpha val="57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53" name="Oval 48">
                <a:extLst>
                  <a:ext uri="{FF2B5EF4-FFF2-40B4-BE49-F238E27FC236}">
                    <a16:creationId xmlns:a16="http://schemas.microsoft.com/office/drawing/2014/main" id="{AE71D241-F448-F0EE-F6AA-0DD5A6E75302}"/>
                  </a:ext>
                </a:extLst>
              </p:cNvPr>
              <p:cNvSpPr/>
              <p:nvPr/>
            </p:nvSpPr>
            <p:spPr>
              <a:xfrm>
                <a:off x="3914050" y="3089673"/>
                <a:ext cx="1282335" cy="128233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51" name="Oval 46">
              <a:extLst>
                <a:ext uri="{FF2B5EF4-FFF2-40B4-BE49-F238E27FC236}">
                  <a16:creationId xmlns:a16="http://schemas.microsoft.com/office/drawing/2014/main" id="{3F1F2CD1-96B4-8604-18B4-B673437D8A8D}"/>
                </a:ext>
              </a:extLst>
            </p:cNvPr>
            <p:cNvSpPr/>
            <p:nvPr/>
          </p:nvSpPr>
          <p:spPr>
            <a:xfrm>
              <a:off x="3695636" y="2885485"/>
              <a:ext cx="1781460" cy="1781460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54" name="TextBox 49">
            <a:extLst>
              <a:ext uri="{FF2B5EF4-FFF2-40B4-BE49-F238E27FC236}">
                <a16:creationId xmlns:a16="http://schemas.microsoft.com/office/drawing/2014/main" id="{1C37A608-317B-DEA4-75F2-BE951DE6D854}"/>
              </a:ext>
            </a:extLst>
          </p:cNvPr>
          <p:cNvSpPr txBox="1"/>
          <p:nvPr/>
        </p:nvSpPr>
        <p:spPr>
          <a:xfrm>
            <a:off x="5438417" y="3727889"/>
            <a:ext cx="1281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Rôles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55" name="Group 38">
            <a:extLst>
              <a:ext uri="{FF2B5EF4-FFF2-40B4-BE49-F238E27FC236}">
                <a16:creationId xmlns:a16="http://schemas.microsoft.com/office/drawing/2014/main" id="{FC019A38-FB3F-0986-C865-D5A308AE2435}"/>
              </a:ext>
            </a:extLst>
          </p:cNvPr>
          <p:cNvGrpSpPr/>
          <p:nvPr/>
        </p:nvGrpSpPr>
        <p:grpSpPr>
          <a:xfrm>
            <a:off x="1087489" y="4197934"/>
            <a:ext cx="3376706" cy="523623"/>
            <a:chOff x="6417575" y="2011204"/>
            <a:chExt cx="2232250" cy="501468"/>
          </a:xfrm>
        </p:grpSpPr>
        <p:sp>
          <p:nvSpPr>
            <p:cNvPr id="56" name="TextBox 39">
              <a:extLst>
                <a:ext uri="{FF2B5EF4-FFF2-40B4-BE49-F238E27FC236}">
                  <a16:creationId xmlns:a16="http://schemas.microsoft.com/office/drawing/2014/main" id="{E2719FAF-EC12-4B77-EE36-F9D6A46DD6C0}"/>
                </a:ext>
              </a:extLst>
            </p:cNvPr>
            <p:cNvSpPr txBox="1"/>
            <p:nvPr/>
          </p:nvSpPr>
          <p:spPr>
            <a:xfrm>
              <a:off x="6417576" y="2217917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Brainstorming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40">
              <a:extLst>
                <a:ext uri="{FF2B5EF4-FFF2-40B4-BE49-F238E27FC236}">
                  <a16:creationId xmlns:a16="http://schemas.microsoft.com/office/drawing/2014/main" id="{4D2D6B49-BA2B-1C2C-4200-06AE7ECF5DA4}"/>
                </a:ext>
              </a:extLst>
            </p:cNvPr>
            <p:cNvSpPr txBox="1"/>
            <p:nvPr/>
          </p:nvSpPr>
          <p:spPr>
            <a:xfrm>
              <a:off x="6417575" y="2011204"/>
              <a:ext cx="2232249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Miro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DAED0368-B00D-432A-492B-4C221DEDE054}"/>
              </a:ext>
            </a:extLst>
          </p:cNvPr>
          <p:cNvSpPr/>
          <p:nvPr/>
        </p:nvSpPr>
        <p:spPr>
          <a:xfrm>
            <a:off x="7040093" y="5307361"/>
            <a:ext cx="4945476" cy="12016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69D461-B62B-C0B0-EC5B-D189747C9ED3}"/>
              </a:ext>
            </a:extLst>
          </p:cNvPr>
          <p:cNvSpPr/>
          <p:nvPr/>
        </p:nvSpPr>
        <p:spPr>
          <a:xfrm>
            <a:off x="281615" y="5319567"/>
            <a:ext cx="4945476" cy="11894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46" name="Group 38">
            <a:extLst>
              <a:ext uri="{FF2B5EF4-FFF2-40B4-BE49-F238E27FC236}">
                <a16:creationId xmlns:a16="http://schemas.microsoft.com/office/drawing/2014/main" id="{03D60060-0A02-3E39-CE1D-FFDE6EFACE85}"/>
              </a:ext>
            </a:extLst>
          </p:cNvPr>
          <p:cNvGrpSpPr/>
          <p:nvPr/>
        </p:nvGrpSpPr>
        <p:grpSpPr>
          <a:xfrm>
            <a:off x="461410" y="5377638"/>
            <a:ext cx="4740465" cy="887347"/>
            <a:chOff x="6409690" y="2011204"/>
            <a:chExt cx="2240134" cy="280606"/>
          </a:xfrm>
        </p:grpSpPr>
        <p:sp>
          <p:nvSpPr>
            <p:cNvPr id="47" name="TextBox 39">
              <a:extLst>
                <a:ext uri="{FF2B5EF4-FFF2-40B4-BE49-F238E27FC236}">
                  <a16:creationId xmlns:a16="http://schemas.microsoft.com/office/drawing/2014/main" id="{EC361159-432C-D1AC-40C2-3953BCA264F1}"/>
                </a:ext>
              </a:extLst>
            </p:cNvPr>
            <p:cNvSpPr txBox="1"/>
            <p:nvPr/>
          </p:nvSpPr>
          <p:spPr>
            <a:xfrm>
              <a:off x="6409690" y="2126352"/>
              <a:ext cx="2232249" cy="165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   Mise en place des scripts (docker-compose &amp; ansible)</a:t>
              </a:r>
            </a:p>
            <a:p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   Configuration des services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TextBox 40">
              <a:extLst>
                <a:ext uri="{FF2B5EF4-FFF2-40B4-BE49-F238E27FC236}">
                  <a16:creationId xmlns:a16="http://schemas.microsoft.com/office/drawing/2014/main" id="{72AB30B1-36E2-35F9-0142-B34D04D45D4F}"/>
                </a:ext>
              </a:extLst>
            </p:cNvPr>
            <p:cNvSpPr txBox="1"/>
            <p:nvPr/>
          </p:nvSpPr>
          <p:spPr>
            <a:xfrm>
              <a:off x="6417575" y="2011204"/>
              <a:ext cx="2232249" cy="9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Difficultés</a:t>
              </a:r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rencontrées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Group 38">
            <a:extLst>
              <a:ext uri="{FF2B5EF4-FFF2-40B4-BE49-F238E27FC236}">
                <a16:creationId xmlns:a16="http://schemas.microsoft.com/office/drawing/2014/main" id="{07FB145E-B171-C218-48E0-AEB6DB33FF2F}"/>
              </a:ext>
            </a:extLst>
          </p:cNvPr>
          <p:cNvGrpSpPr/>
          <p:nvPr/>
        </p:nvGrpSpPr>
        <p:grpSpPr>
          <a:xfrm>
            <a:off x="7429202" y="5373106"/>
            <a:ext cx="4723779" cy="1052704"/>
            <a:chOff x="6417575" y="2011204"/>
            <a:chExt cx="2232249" cy="332897"/>
          </a:xfrm>
        </p:grpSpPr>
        <p:sp>
          <p:nvSpPr>
            <p:cNvPr id="59" name="TextBox 39">
              <a:extLst>
                <a:ext uri="{FF2B5EF4-FFF2-40B4-BE49-F238E27FC236}">
                  <a16:creationId xmlns:a16="http://schemas.microsoft.com/office/drawing/2014/main" id="{45D61FBF-6051-0590-B4FF-077128D7ED47}"/>
                </a:ext>
              </a:extLst>
            </p:cNvPr>
            <p:cNvSpPr txBox="1"/>
            <p:nvPr/>
          </p:nvSpPr>
          <p:spPr>
            <a:xfrm>
              <a:off x="6417575" y="2110513"/>
              <a:ext cx="2232249" cy="233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    Documentations</a:t>
              </a:r>
            </a:p>
            <a:p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    Recherche de solutions (stack </a:t>
              </a:r>
              <a:r>
                <a:rPr lang="fr-FR" altLang="ko-K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overflow</a:t>
              </a:r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, IT </a:t>
              </a:r>
              <a:r>
                <a:rPr lang="fr-FR" altLang="ko-K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connect</a:t>
              </a:r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r>
                <a:rPr lang="fr-FR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    Aide des formateurs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40">
              <a:extLst>
                <a:ext uri="{FF2B5EF4-FFF2-40B4-BE49-F238E27FC236}">
                  <a16:creationId xmlns:a16="http://schemas.microsoft.com/office/drawing/2014/main" id="{62EC6F13-215C-994D-AC85-3F2EDA0408FF}"/>
                </a:ext>
              </a:extLst>
            </p:cNvPr>
            <p:cNvSpPr txBox="1"/>
            <p:nvPr/>
          </p:nvSpPr>
          <p:spPr>
            <a:xfrm>
              <a:off x="6417575" y="2011204"/>
              <a:ext cx="2232249" cy="9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Résolution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5" name="Graphique 64">
            <a:extLst>
              <a:ext uri="{FF2B5EF4-FFF2-40B4-BE49-F238E27FC236}">
                <a16:creationId xmlns:a16="http://schemas.microsoft.com/office/drawing/2014/main" id="{C826D2AB-59F0-3EC0-0BAA-824CF61569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97482" flipV="1">
            <a:off x="381158" y="5743383"/>
            <a:ext cx="297527" cy="238835"/>
          </a:xfrm>
          <a:prstGeom prst="rect">
            <a:avLst/>
          </a:prstGeom>
        </p:spPr>
      </p:pic>
      <p:pic>
        <p:nvPicPr>
          <p:cNvPr id="66" name="Graphique 65">
            <a:extLst>
              <a:ext uri="{FF2B5EF4-FFF2-40B4-BE49-F238E27FC236}">
                <a16:creationId xmlns:a16="http://schemas.microsoft.com/office/drawing/2014/main" id="{55BFA779-D55A-616B-6A7A-17ACDC407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97482" flipV="1">
            <a:off x="381159" y="6001194"/>
            <a:ext cx="297527" cy="238835"/>
          </a:xfrm>
          <a:prstGeom prst="rect">
            <a:avLst/>
          </a:prstGeom>
        </p:spPr>
      </p:pic>
      <p:pic>
        <p:nvPicPr>
          <p:cNvPr id="67" name="Graphique 66">
            <a:extLst>
              <a:ext uri="{FF2B5EF4-FFF2-40B4-BE49-F238E27FC236}">
                <a16:creationId xmlns:a16="http://schemas.microsoft.com/office/drawing/2014/main" id="{A860A416-B97F-6B53-4EA0-4FBA9414F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97482" flipV="1">
            <a:off x="7370314" y="5682099"/>
            <a:ext cx="297527" cy="238835"/>
          </a:xfrm>
          <a:prstGeom prst="rect">
            <a:avLst/>
          </a:prstGeom>
        </p:spPr>
      </p:pic>
      <p:pic>
        <p:nvPicPr>
          <p:cNvPr id="68" name="Graphique 67">
            <a:extLst>
              <a:ext uri="{FF2B5EF4-FFF2-40B4-BE49-F238E27FC236}">
                <a16:creationId xmlns:a16="http://schemas.microsoft.com/office/drawing/2014/main" id="{ED1B2BF2-7C07-6BD9-22F9-1A8DA7121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97482" flipV="1">
            <a:off x="7370315" y="5912532"/>
            <a:ext cx="297527" cy="238835"/>
          </a:xfrm>
          <a:prstGeom prst="rect">
            <a:avLst/>
          </a:prstGeom>
        </p:spPr>
      </p:pic>
      <p:pic>
        <p:nvPicPr>
          <p:cNvPr id="69" name="Graphique 68">
            <a:extLst>
              <a:ext uri="{FF2B5EF4-FFF2-40B4-BE49-F238E27FC236}">
                <a16:creationId xmlns:a16="http://schemas.microsoft.com/office/drawing/2014/main" id="{6014DE93-37FD-9543-9A7D-D4087D574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97482" flipV="1">
            <a:off x="7389147" y="6150095"/>
            <a:ext cx="297527" cy="23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8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474313" y="-771015"/>
            <a:ext cx="18526125" cy="9520930"/>
            <a:chOff x="1245360" y="40059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245360" y="40059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2557970" y="480939"/>
              <a:ext cx="4759749" cy="41151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6000" dirty="0">
                  <a:ln w="25400">
                    <a:noFill/>
                  </a:ln>
                  <a:latin typeface="Bahnschrift SemiBold" panose="020B0502040204020203" pitchFamily="34" charset="0"/>
                </a:rPr>
                <a:t>Remerciements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1371749A-77F6-95AD-360E-2EB083146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93979" y="5679378"/>
            <a:ext cx="2090004" cy="210713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C847AA5D-A8FC-B34B-9A59-2E2C65BB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46</a:t>
            </a:fld>
            <a:endParaRPr lang="fr-FR"/>
          </a:p>
        </p:txBody>
      </p:sp>
      <p:pic>
        <p:nvPicPr>
          <p:cNvPr id="14" name="Image 13" descr="Une image contenant texte, vitesse&#10;&#10;Description générée automatiquement">
            <a:extLst>
              <a:ext uri="{FF2B5EF4-FFF2-40B4-BE49-F238E27FC236}">
                <a16:creationId xmlns:a16="http://schemas.microsoft.com/office/drawing/2014/main" id="{AB9664B8-E1A4-DD77-E7F7-ED07E7F89F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47" y="5300865"/>
            <a:ext cx="4020701" cy="538711"/>
          </a:xfrm>
          <a:prstGeom prst="rect">
            <a:avLst/>
          </a:prstGeom>
        </p:spPr>
      </p:pic>
      <p:pic>
        <p:nvPicPr>
          <p:cNvPr id="15" name="Image 14" descr="Une image contenant logo&#10;&#10;Description générée automatiquement">
            <a:extLst>
              <a:ext uri="{FF2B5EF4-FFF2-40B4-BE49-F238E27FC236}">
                <a16:creationId xmlns:a16="http://schemas.microsoft.com/office/drawing/2014/main" id="{8CF009ED-709E-D73C-C7A8-55A7AC72BD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562" y="4508969"/>
            <a:ext cx="1736444" cy="173644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E0A488B-99B4-DC2A-D935-BD25218FEB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30" y="5190647"/>
            <a:ext cx="2607303" cy="648929"/>
          </a:xfrm>
          <a:prstGeom prst="rect">
            <a:avLst/>
          </a:prstGeom>
        </p:spPr>
      </p:pic>
      <p:grpSp>
        <p:nvGrpSpPr>
          <p:cNvPr id="10" name="Group 2">
            <a:extLst>
              <a:ext uri="{FF2B5EF4-FFF2-40B4-BE49-F238E27FC236}">
                <a16:creationId xmlns:a16="http://schemas.microsoft.com/office/drawing/2014/main" id="{59D91B0C-1AAF-C9B8-9C2E-0D0DF58A01A7}"/>
              </a:ext>
            </a:extLst>
          </p:cNvPr>
          <p:cNvGrpSpPr/>
          <p:nvPr/>
        </p:nvGrpSpPr>
        <p:grpSpPr>
          <a:xfrm>
            <a:off x="4356672" y="1810461"/>
            <a:ext cx="3486149" cy="2833560"/>
            <a:chOff x="2676526" y="2041913"/>
            <a:chExt cx="3486148" cy="2833560"/>
          </a:xfrm>
        </p:grpSpPr>
        <p:grpSp>
          <p:nvGrpSpPr>
            <p:cNvPr id="11" name="Group 3">
              <a:extLst>
                <a:ext uri="{FF2B5EF4-FFF2-40B4-BE49-F238E27FC236}">
                  <a16:creationId xmlns:a16="http://schemas.microsoft.com/office/drawing/2014/main" id="{0EF3A72D-5B35-4059-890F-2935C8CDFFBE}"/>
                </a:ext>
              </a:extLst>
            </p:cNvPr>
            <p:cNvGrpSpPr/>
            <p:nvPr/>
          </p:nvGrpSpPr>
          <p:grpSpPr>
            <a:xfrm>
              <a:off x="2745022" y="2041913"/>
              <a:ext cx="3417652" cy="2755290"/>
              <a:chOff x="2745022" y="2041913"/>
              <a:chExt cx="3417652" cy="2755290"/>
            </a:xfrm>
            <a:solidFill>
              <a:srgbClr val="FAB117"/>
            </a:solidFill>
          </p:grpSpPr>
          <p:sp>
            <p:nvSpPr>
              <p:cNvPr id="13" name="Freeform 3">
                <a:extLst>
                  <a:ext uri="{FF2B5EF4-FFF2-40B4-BE49-F238E27FC236}">
                    <a16:creationId xmlns:a16="http://schemas.microsoft.com/office/drawing/2014/main" id="{C0755FDD-3CDD-A20A-4D6B-D43487B38C7E}"/>
                  </a:ext>
                </a:extLst>
              </p:cNvPr>
              <p:cNvSpPr/>
              <p:nvPr/>
            </p:nvSpPr>
            <p:spPr>
              <a:xfrm>
                <a:off x="2901403" y="2041913"/>
                <a:ext cx="3261271" cy="1993269"/>
              </a:xfrm>
              <a:custGeom>
                <a:avLst/>
                <a:gdLst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962025 w 3228975"/>
                  <a:gd name="connsiteY4" fmla="*/ 19050 h 1866900"/>
                  <a:gd name="connsiteX5" fmla="*/ 2105025 w 3228975"/>
                  <a:gd name="connsiteY5" fmla="*/ 9525 h 1866900"/>
                  <a:gd name="connsiteX6" fmla="*/ 3228975 w 3228975"/>
                  <a:gd name="connsiteY6" fmla="*/ 476250 h 1866900"/>
                  <a:gd name="connsiteX7" fmla="*/ 3219450 w 3228975"/>
                  <a:gd name="connsiteY7" fmla="*/ 1866900 h 1866900"/>
                  <a:gd name="connsiteX8" fmla="*/ 3086100 w 3228975"/>
                  <a:gd name="connsiteY8" fmla="*/ 1847850 h 1866900"/>
                  <a:gd name="connsiteX9" fmla="*/ 2095500 w 3228975"/>
                  <a:gd name="connsiteY9" fmla="*/ 771525 h 1866900"/>
                  <a:gd name="connsiteX10" fmla="*/ 1095375 w 3228975"/>
                  <a:gd name="connsiteY10" fmla="*/ 571500 h 1866900"/>
                  <a:gd name="connsiteX11" fmla="*/ 0 w 3228975"/>
                  <a:gd name="connsiteY11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253889 w 3254264"/>
                  <a:gd name="connsiteY0" fmla="*/ 1143000 h 1866900"/>
                  <a:gd name="connsiteX1" fmla="*/ 25289 w 3254264"/>
                  <a:gd name="connsiteY1" fmla="*/ 790575 h 1866900"/>
                  <a:gd name="connsiteX2" fmla="*/ 892064 w 3254264"/>
                  <a:gd name="connsiteY2" fmla="*/ 0 h 1866900"/>
                  <a:gd name="connsiteX3" fmla="*/ 2130314 w 3254264"/>
                  <a:gd name="connsiteY3" fmla="*/ 9525 h 1866900"/>
                  <a:gd name="connsiteX4" fmla="*/ 3254264 w 3254264"/>
                  <a:gd name="connsiteY4" fmla="*/ 476250 h 1866900"/>
                  <a:gd name="connsiteX5" fmla="*/ 3244739 w 3254264"/>
                  <a:gd name="connsiteY5" fmla="*/ 1866900 h 1866900"/>
                  <a:gd name="connsiteX6" fmla="*/ 3111389 w 3254264"/>
                  <a:gd name="connsiteY6" fmla="*/ 1847850 h 1866900"/>
                  <a:gd name="connsiteX7" fmla="*/ 2120789 w 3254264"/>
                  <a:gd name="connsiteY7" fmla="*/ 771525 h 1866900"/>
                  <a:gd name="connsiteX8" fmla="*/ 1120664 w 3254264"/>
                  <a:gd name="connsiteY8" fmla="*/ 571500 h 1866900"/>
                  <a:gd name="connsiteX9" fmla="*/ 253889 w 3254264"/>
                  <a:gd name="connsiteY9" fmla="*/ 1143000 h 1866900"/>
                  <a:gd name="connsiteX0" fmla="*/ 1097065 w 3230665"/>
                  <a:gd name="connsiteY0" fmla="*/ 571500 h 1866900"/>
                  <a:gd name="connsiteX1" fmla="*/ 1690 w 3230665"/>
                  <a:gd name="connsiteY1" fmla="*/ 790575 h 1866900"/>
                  <a:gd name="connsiteX2" fmla="*/ 868465 w 3230665"/>
                  <a:gd name="connsiteY2" fmla="*/ 0 h 1866900"/>
                  <a:gd name="connsiteX3" fmla="*/ 2106715 w 3230665"/>
                  <a:gd name="connsiteY3" fmla="*/ 9525 h 1866900"/>
                  <a:gd name="connsiteX4" fmla="*/ 3230665 w 3230665"/>
                  <a:gd name="connsiteY4" fmla="*/ 476250 h 1866900"/>
                  <a:gd name="connsiteX5" fmla="*/ 3221140 w 3230665"/>
                  <a:gd name="connsiteY5" fmla="*/ 1866900 h 1866900"/>
                  <a:gd name="connsiteX6" fmla="*/ 3087790 w 3230665"/>
                  <a:gd name="connsiteY6" fmla="*/ 1847850 h 1866900"/>
                  <a:gd name="connsiteX7" fmla="*/ 2097190 w 3230665"/>
                  <a:gd name="connsiteY7" fmla="*/ 771525 h 1866900"/>
                  <a:gd name="connsiteX8" fmla="*/ 1097065 w 3230665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427 w 3233027"/>
                  <a:gd name="connsiteY0" fmla="*/ 571500 h 1866900"/>
                  <a:gd name="connsiteX1" fmla="*/ 4052 w 3233027"/>
                  <a:gd name="connsiteY1" fmla="*/ 790575 h 1866900"/>
                  <a:gd name="connsiteX2" fmla="*/ 870827 w 3233027"/>
                  <a:gd name="connsiteY2" fmla="*/ 0 h 1866900"/>
                  <a:gd name="connsiteX3" fmla="*/ 2109077 w 3233027"/>
                  <a:gd name="connsiteY3" fmla="*/ 9525 h 1866900"/>
                  <a:gd name="connsiteX4" fmla="*/ 3233027 w 3233027"/>
                  <a:gd name="connsiteY4" fmla="*/ 476250 h 1866900"/>
                  <a:gd name="connsiteX5" fmla="*/ 3223502 w 3233027"/>
                  <a:gd name="connsiteY5" fmla="*/ 1866900 h 1866900"/>
                  <a:gd name="connsiteX6" fmla="*/ 3090152 w 3233027"/>
                  <a:gd name="connsiteY6" fmla="*/ 1847850 h 1866900"/>
                  <a:gd name="connsiteX7" fmla="*/ 2099552 w 3233027"/>
                  <a:gd name="connsiteY7" fmla="*/ 771525 h 1866900"/>
                  <a:gd name="connsiteX8" fmla="*/ 1099427 w 3233027"/>
                  <a:gd name="connsiteY8" fmla="*/ 571500 h 1866900"/>
                  <a:gd name="connsiteX0" fmla="*/ 1118366 w 3251966"/>
                  <a:gd name="connsiteY0" fmla="*/ 571500 h 1866900"/>
                  <a:gd name="connsiteX1" fmla="*/ 3941 w 3251966"/>
                  <a:gd name="connsiteY1" fmla="*/ 809625 h 1866900"/>
                  <a:gd name="connsiteX2" fmla="*/ 889766 w 3251966"/>
                  <a:gd name="connsiteY2" fmla="*/ 0 h 1866900"/>
                  <a:gd name="connsiteX3" fmla="*/ 2128016 w 3251966"/>
                  <a:gd name="connsiteY3" fmla="*/ 9525 h 1866900"/>
                  <a:gd name="connsiteX4" fmla="*/ 3251966 w 3251966"/>
                  <a:gd name="connsiteY4" fmla="*/ 476250 h 1866900"/>
                  <a:gd name="connsiteX5" fmla="*/ 3242441 w 3251966"/>
                  <a:gd name="connsiteY5" fmla="*/ 1866900 h 1866900"/>
                  <a:gd name="connsiteX6" fmla="*/ 3109091 w 3251966"/>
                  <a:gd name="connsiteY6" fmla="*/ 1847850 h 1866900"/>
                  <a:gd name="connsiteX7" fmla="*/ 2118491 w 3251966"/>
                  <a:gd name="connsiteY7" fmla="*/ 771525 h 1866900"/>
                  <a:gd name="connsiteX8" fmla="*/ 1118366 w 3251966"/>
                  <a:gd name="connsiteY8" fmla="*/ 571500 h 1866900"/>
                  <a:gd name="connsiteX0" fmla="*/ 1119025 w 3252625"/>
                  <a:gd name="connsiteY0" fmla="*/ 571500 h 1866900"/>
                  <a:gd name="connsiteX1" fmla="*/ 4600 w 3252625"/>
                  <a:gd name="connsiteY1" fmla="*/ 809625 h 1866900"/>
                  <a:gd name="connsiteX2" fmla="*/ 890425 w 3252625"/>
                  <a:gd name="connsiteY2" fmla="*/ 0 h 1866900"/>
                  <a:gd name="connsiteX3" fmla="*/ 2128675 w 3252625"/>
                  <a:gd name="connsiteY3" fmla="*/ 9525 h 1866900"/>
                  <a:gd name="connsiteX4" fmla="*/ 3252625 w 3252625"/>
                  <a:gd name="connsiteY4" fmla="*/ 476250 h 1866900"/>
                  <a:gd name="connsiteX5" fmla="*/ 3243100 w 3252625"/>
                  <a:gd name="connsiteY5" fmla="*/ 1866900 h 1866900"/>
                  <a:gd name="connsiteX6" fmla="*/ 3109750 w 3252625"/>
                  <a:gd name="connsiteY6" fmla="*/ 1847850 h 1866900"/>
                  <a:gd name="connsiteX7" fmla="*/ 2119150 w 3252625"/>
                  <a:gd name="connsiteY7" fmla="*/ 771525 h 1866900"/>
                  <a:gd name="connsiteX8" fmla="*/ 1119025 w 3252625"/>
                  <a:gd name="connsiteY8" fmla="*/ 571500 h 1866900"/>
                  <a:gd name="connsiteX0" fmla="*/ 1118146 w 3251746"/>
                  <a:gd name="connsiteY0" fmla="*/ 571500 h 1866900"/>
                  <a:gd name="connsiteX1" fmla="*/ 3721 w 3251746"/>
                  <a:gd name="connsiteY1" fmla="*/ 809625 h 1866900"/>
                  <a:gd name="connsiteX2" fmla="*/ 889546 w 3251746"/>
                  <a:gd name="connsiteY2" fmla="*/ 0 h 1866900"/>
                  <a:gd name="connsiteX3" fmla="*/ 2127796 w 3251746"/>
                  <a:gd name="connsiteY3" fmla="*/ 9525 h 1866900"/>
                  <a:gd name="connsiteX4" fmla="*/ 3251746 w 3251746"/>
                  <a:gd name="connsiteY4" fmla="*/ 476250 h 1866900"/>
                  <a:gd name="connsiteX5" fmla="*/ 3242221 w 3251746"/>
                  <a:gd name="connsiteY5" fmla="*/ 1866900 h 1866900"/>
                  <a:gd name="connsiteX6" fmla="*/ 3108871 w 3251746"/>
                  <a:gd name="connsiteY6" fmla="*/ 1847850 h 1866900"/>
                  <a:gd name="connsiteX7" fmla="*/ 2118271 w 3251746"/>
                  <a:gd name="connsiteY7" fmla="*/ 771525 h 1866900"/>
                  <a:gd name="connsiteX8" fmla="*/ 1118146 w 3251746"/>
                  <a:gd name="connsiteY8" fmla="*/ 571500 h 1866900"/>
                  <a:gd name="connsiteX0" fmla="*/ 1118146 w 3251746"/>
                  <a:gd name="connsiteY0" fmla="*/ 589645 h 1885045"/>
                  <a:gd name="connsiteX1" fmla="*/ 3721 w 3251746"/>
                  <a:gd name="connsiteY1" fmla="*/ 827770 h 1885045"/>
                  <a:gd name="connsiteX2" fmla="*/ 889546 w 3251746"/>
                  <a:gd name="connsiteY2" fmla="*/ 18145 h 1885045"/>
                  <a:gd name="connsiteX3" fmla="*/ 2127796 w 3251746"/>
                  <a:gd name="connsiteY3" fmla="*/ 27670 h 1885045"/>
                  <a:gd name="connsiteX4" fmla="*/ 3251746 w 3251746"/>
                  <a:gd name="connsiteY4" fmla="*/ 494395 h 1885045"/>
                  <a:gd name="connsiteX5" fmla="*/ 3242221 w 3251746"/>
                  <a:gd name="connsiteY5" fmla="*/ 1885045 h 1885045"/>
                  <a:gd name="connsiteX6" fmla="*/ 3108871 w 3251746"/>
                  <a:gd name="connsiteY6" fmla="*/ 1865995 h 1885045"/>
                  <a:gd name="connsiteX7" fmla="*/ 2118271 w 3251746"/>
                  <a:gd name="connsiteY7" fmla="*/ 789670 h 1885045"/>
                  <a:gd name="connsiteX8" fmla="*/ 1118146 w 3251746"/>
                  <a:gd name="connsiteY8" fmla="*/ 589645 h 1885045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21976"/>
                  <a:gd name="connsiteX1" fmla="*/ 3721 w 3251746"/>
                  <a:gd name="connsiteY1" fmla="*/ 844162 h 1921976"/>
                  <a:gd name="connsiteX2" fmla="*/ 889546 w 3251746"/>
                  <a:gd name="connsiteY2" fmla="*/ 34537 h 1921976"/>
                  <a:gd name="connsiteX3" fmla="*/ 2127796 w 3251746"/>
                  <a:gd name="connsiteY3" fmla="*/ 44062 h 1921976"/>
                  <a:gd name="connsiteX4" fmla="*/ 3251746 w 3251746"/>
                  <a:gd name="connsiteY4" fmla="*/ 510787 h 1921976"/>
                  <a:gd name="connsiteX5" fmla="*/ 3242221 w 3251746"/>
                  <a:gd name="connsiteY5" fmla="*/ 1901437 h 1921976"/>
                  <a:gd name="connsiteX6" fmla="*/ 2994571 w 3251746"/>
                  <a:gd name="connsiteY6" fmla="*/ 1777612 h 1921976"/>
                  <a:gd name="connsiteX7" fmla="*/ 2118271 w 3251746"/>
                  <a:gd name="connsiteY7" fmla="*/ 806062 h 1921976"/>
                  <a:gd name="connsiteX8" fmla="*/ 1118146 w 3251746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61271"/>
                  <a:gd name="connsiteY0" fmla="*/ 606037 h 1993269"/>
                  <a:gd name="connsiteX1" fmla="*/ 3721 w 3261271"/>
                  <a:gd name="connsiteY1" fmla="*/ 844162 h 1993269"/>
                  <a:gd name="connsiteX2" fmla="*/ 889546 w 3261271"/>
                  <a:gd name="connsiteY2" fmla="*/ 34537 h 1993269"/>
                  <a:gd name="connsiteX3" fmla="*/ 2127796 w 3261271"/>
                  <a:gd name="connsiteY3" fmla="*/ 44062 h 1993269"/>
                  <a:gd name="connsiteX4" fmla="*/ 3242221 w 3261271"/>
                  <a:gd name="connsiteY4" fmla="*/ 615562 h 1993269"/>
                  <a:gd name="connsiteX5" fmla="*/ 3261271 w 3261271"/>
                  <a:gd name="connsiteY5" fmla="*/ 1987162 h 1993269"/>
                  <a:gd name="connsiteX6" fmla="*/ 2994571 w 3261271"/>
                  <a:gd name="connsiteY6" fmla="*/ 1777612 h 1993269"/>
                  <a:gd name="connsiteX7" fmla="*/ 2118271 w 3261271"/>
                  <a:gd name="connsiteY7" fmla="*/ 806062 h 1993269"/>
                  <a:gd name="connsiteX8" fmla="*/ 1118146 w 3261271"/>
                  <a:gd name="connsiteY8" fmla="*/ 606037 h 199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1271" h="1993269">
                    <a:moveTo>
                      <a:pt x="1118146" y="606037"/>
                    </a:moveTo>
                    <a:cubicBezTo>
                      <a:pt x="816521" y="761612"/>
                      <a:pt x="308521" y="1206112"/>
                      <a:pt x="3721" y="844162"/>
                    </a:cubicBezTo>
                    <a:cubicBezTo>
                      <a:pt x="-62359" y="765692"/>
                      <a:pt x="772071" y="98037"/>
                      <a:pt x="889546" y="34537"/>
                    </a:cubicBezTo>
                    <a:cubicBezTo>
                      <a:pt x="1007021" y="-9913"/>
                      <a:pt x="2000796" y="-16263"/>
                      <a:pt x="2127796" y="44062"/>
                    </a:cubicBezTo>
                    <a:cubicBezTo>
                      <a:pt x="2616746" y="180587"/>
                      <a:pt x="2915196" y="345687"/>
                      <a:pt x="3242221" y="615562"/>
                    </a:cubicBezTo>
                    <a:lnTo>
                      <a:pt x="3261271" y="1987162"/>
                    </a:lnTo>
                    <a:cubicBezTo>
                      <a:pt x="3159671" y="2012562"/>
                      <a:pt x="3134271" y="1961762"/>
                      <a:pt x="2994571" y="1777612"/>
                    </a:cubicBezTo>
                    <a:cubicBezTo>
                      <a:pt x="2616746" y="1444237"/>
                      <a:pt x="2343696" y="1148962"/>
                      <a:pt x="2118271" y="806062"/>
                    </a:cubicBezTo>
                    <a:cubicBezTo>
                      <a:pt x="1756321" y="777487"/>
                      <a:pt x="1432471" y="720337"/>
                      <a:pt x="1118146" y="6060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6" name="Rounded Rectangle 4">
                <a:extLst>
                  <a:ext uri="{FF2B5EF4-FFF2-40B4-BE49-F238E27FC236}">
                    <a16:creationId xmlns:a16="http://schemas.microsoft.com/office/drawing/2014/main" id="{1255F63D-74CE-E6C5-0830-40AD81E70073}"/>
                  </a:ext>
                </a:extLst>
              </p:cNvPr>
              <p:cNvSpPr/>
              <p:nvPr/>
            </p:nvSpPr>
            <p:spPr>
              <a:xfrm rot="2002203">
                <a:off x="2745022" y="3807001"/>
                <a:ext cx="339508" cy="61214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Rounded Rectangle 11">
                <a:extLst>
                  <a:ext uri="{FF2B5EF4-FFF2-40B4-BE49-F238E27FC236}">
                    <a16:creationId xmlns:a16="http://schemas.microsoft.com/office/drawing/2014/main" id="{A31256F6-F78F-74AB-D6DE-46E8AFAE7571}"/>
                  </a:ext>
                </a:extLst>
              </p:cNvPr>
              <p:cNvSpPr/>
              <p:nvPr/>
            </p:nvSpPr>
            <p:spPr>
              <a:xfrm rot="2002203">
                <a:off x="3276558" y="3627997"/>
                <a:ext cx="339508" cy="93469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Rounded Rectangle 12">
                <a:extLst>
                  <a:ext uri="{FF2B5EF4-FFF2-40B4-BE49-F238E27FC236}">
                    <a16:creationId xmlns:a16="http://schemas.microsoft.com/office/drawing/2014/main" id="{CEA3E921-19CD-AA67-CF18-A3E2FF283113}"/>
                  </a:ext>
                </a:extLst>
              </p:cNvPr>
              <p:cNvSpPr/>
              <p:nvPr/>
            </p:nvSpPr>
            <p:spPr>
              <a:xfrm rot="2002203">
                <a:off x="3656813" y="3935485"/>
                <a:ext cx="339508" cy="72431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Rounded Rectangle 13">
                <a:extLst>
                  <a:ext uri="{FF2B5EF4-FFF2-40B4-BE49-F238E27FC236}">
                    <a16:creationId xmlns:a16="http://schemas.microsoft.com/office/drawing/2014/main" id="{459063EE-A599-C3BE-93EE-C98A25AC22D5}"/>
                  </a:ext>
                </a:extLst>
              </p:cNvPr>
              <p:cNvSpPr/>
              <p:nvPr/>
            </p:nvSpPr>
            <p:spPr>
              <a:xfrm rot="2002203">
                <a:off x="4082895" y="4229792"/>
                <a:ext cx="339508" cy="56741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462A4228-2C64-3C94-E1E8-88049053D99B}"/>
                </a:ext>
              </a:extLst>
            </p:cNvPr>
            <p:cNvSpPr/>
            <p:nvPr/>
          </p:nvSpPr>
          <p:spPr>
            <a:xfrm>
              <a:off x="2676526" y="2590800"/>
              <a:ext cx="3152217" cy="2284673"/>
            </a:xfrm>
            <a:custGeom>
              <a:avLst/>
              <a:gdLst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98691 w 3152217"/>
                <a:gd name="connsiteY26" fmla="*/ 2010144 h 2217998"/>
                <a:gd name="connsiteX27" fmla="*/ 1775643 w 3152217"/>
                <a:gd name="connsiteY27" fmla="*/ 1987096 h 2217998"/>
                <a:gd name="connsiteX28" fmla="*/ 1848068 w 3152217"/>
                <a:gd name="connsiteY28" fmla="*/ 1914670 h 2217998"/>
                <a:gd name="connsiteX29" fmla="*/ 1533525 w 3152217"/>
                <a:gd name="connsiteY29" fmla="*/ 1485900 h 2217998"/>
                <a:gd name="connsiteX30" fmla="*/ 1219200 w 3152217"/>
                <a:gd name="connsiteY30" fmla="*/ 1181100 h 2217998"/>
                <a:gd name="connsiteX31" fmla="*/ 571500 w 3152217"/>
                <a:gd name="connsiteY31" fmla="*/ 1295400 h 2217998"/>
                <a:gd name="connsiteX32" fmla="*/ 0 w 3152217"/>
                <a:gd name="connsiteY32" fmla="*/ 1266825 h 2217998"/>
                <a:gd name="connsiteX33" fmla="*/ 9525 w 3152217"/>
                <a:gd name="connsiteY33" fmla="*/ 28575 h 2217998"/>
                <a:gd name="connsiteX34" fmla="*/ 323850 w 3152217"/>
                <a:gd name="connsiteY34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467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61950 w 3152217"/>
                <a:gd name="connsiteY0" fmla="*/ 0 h 2256098"/>
                <a:gd name="connsiteX1" fmla="*/ 95250 w 3152217"/>
                <a:gd name="connsiteY1" fmla="*/ 247650 h 2256098"/>
                <a:gd name="connsiteX2" fmla="*/ 1352550 w 3152217"/>
                <a:gd name="connsiteY2" fmla="*/ 123825 h 2256098"/>
                <a:gd name="connsiteX3" fmla="*/ 2314575 w 3152217"/>
                <a:gd name="connsiteY3" fmla="*/ 323850 h 2256098"/>
                <a:gd name="connsiteX4" fmla="*/ 2724150 w 3152217"/>
                <a:gd name="connsiteY4" fmla="*/ 819150 h 2256098"/>
                <a:gd name="connsiteX5" fmla="*/ 3152217 w 3152217"/>
                <a:gd name="connsiteY5" fmla="*/ 1255785 h 2256098"/>
                <a:gd name="connsiteX6" fmla="*/ 3152217 w 3152217"/>
                <a:gd name="connsiteY6" fmla="*/ 1468002 h 2256098"/>
                <a:gd name="connsiteX7" fmla="*/ 2940000 w 3152217"/>
                <a:gd name="connsiteY7" fmla="*/ 1468002 h 2256098"/>
                <a:gd name="connsiteX8" fmla="*/ 2539107 w 3152217"/>
                <a:gd name="connsiteY8" fmla="*/ 1067108 h 2256098"/>
                <a:gd name="connsiteX9" fmla="*/ 2474399 w 3152217"/>
                <a:gd name="connsiteY9" fmla="*/ 1153817 h 2256098"/>
                <a:gd name="connsiteX10" fmla="*/ 2907621 w 3152217"/>
                <a:gd name="connsiteY10" fmla="*/ 1587040 h 2256098"/>
                <a:gd name="connsiteX11" fmla="*/ 2907621 w 3152217"/>
                <a:gd name="connsiteY11" fmla="*/ 1799257 h 2256098"/>
                <a:gd name="connsiteX12" fmla="*/ 2695404 w 3152217"/>
                <a:gd name="connsiteY12" fmla="*/ 1799257 h 2256098"/>
                <a:gd name="connsiteX13" fmla="*/ 2293017 w 3152217"/>
                <a:gd name="connsiteY13" fmla="*/ 1396869 h 2256098"/>
                <a:gd name="connsiteX14" fmla="*/ 2228234 w 3152217"/>
                <a:gd name="connsiteY14" fmla="*/ 1483678 h 2256098"/>
                <a:gd name="connsiteX15" fmla="*/ 2648161 w 3152217"/>
                <a:gd name="connsiteY15" fmla="*/ 1903605 h 2256098"/>
                <a:gd name="connsiteX16" fmla="*/ 2648161 w 3152217"/>
                <a:gd name="connsiteY16" fmla="*/ 2115822 h 2256098"/>
                <a:gd name="connsiteX17" fmla="*/ 2435944 w 3152217"/>
                <a:gd name="connsiteY17" fmla="*/ 2115822 h 2256098"/>
                <a:gd name="connsiteX18" fmla="*/ 2046853 w 3152217"/>
                <a:gd name="connsiteY18" fmla="*/ 1726729 h 2256098"/>
                <a:gd name="connsiteX19" fmla="*/ 1987859 w 3152217"/>
                <a:gd name="connsiteY19" fmla="*/ 1812979 h 2256098"/>
                <a:gd name="connsiteX20" fmla="*/ 2218760 w 3152217"/>
                <a:gd name="connsiteY20" fmla="*/ 2043881 h 2256098"/>
                <a:gd name="connsiteX21" fmla="*/ 2218760 w 3152217"/>
                <a:gd name="connsiteY21" fmla="*/ 2256098 h 2256098"/>
                <a:gd name="connsiteX22" fmla="*/ 2006543 w 3152217"/>
                <a:gd name="connsiteY22" fmla="*/ 2256098 h 2256098"/>
                <a:gd name="connsiteX23" fmla="*/ 1798691 w 3152217"/>
                <a:gd name="connsiteY23" fmla="*/ 2048244 h 2256098"/>
                <a:gd name="connsiteX24" fmla="*/ 1775643 w 3152217"/>
                <a:gd name="connsiteY24" fmla="*/ 2025196 h 2256098"/>
                <a:gd name="connsiteX25" fmla="*/ 1842458 w 3152217"/>
                <a:gd name="connsiteY25" fmla="*/ 1935940 h 2256098"/>
                <a:gd name="connsiteX26" fmla="*/ 1533525 w 3152217"/>
                <a:gd name="connsiteY26" fmla="*/ 1524000 h 2256098"/>
                <a:gd name="connsiteX27" fmla="*/ 1219200 w 3152217"/>
                <a:gd name="connsiteY27" fmla="*/ 1219200 h 2256098"/>
                <a:gd name="connsiteX28" fmla="*/ 571500 w 3152217"/>
                <a:gd name="connsiteY28" fmla="*/ 1333500 h 2256098"/>
                <a:gd name="connsiteX29" fmla="*/ 0 w 3152217"/>
                <a:gd name="connsiteY29" fmla="*/ 1304925 h 2256098"/>
                <a:gd name="connsiteX30" fmla="*/ 9525 w 3152217"/>
                <a:gd name="connsiteY30" fmla="*/ 66675 h 2256098"/>
                <a:gd name="connsiteX31" fmla="*/ 361950 w 3152217"/>
                <a:gd name="connsiteY31" fmla="*/ 0 h 2256098"/>
                <a:gd name="connsiteX0" fmla="*/ 361950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61950 w 3152217"/>
                <a:gd name="connsiteY31" fmla="*/ 9525 h 2265623"/>
                <a:gd name="connsiteX0" fmla="*/ 40957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40957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24506 h 2280604"/>
                <a:gd name="connsiteX1" fmla="*/ 95250 w 3152217"/>
                <a:gd name="connsiteY1" fmla="*/ 272156 h 2280604"/>
                <a:gd name="connsiteX2" fmla="*/ 1352550 w 3152217"/>
                <a:gd name="connsiteY2" fmla="*/ 148331 h 2280604"/>
                <a:gd name="connsiteX3" fmla="*/ 2314575 w 3152217"/>
                <a:gd name="connsiteY3" fmla="*/ 348356 h 2280604"/>
                <a:gd name="connsiteX4" fmla="*/ 2724150 w 3152217"/>
                <a:gd name="connsiteY4" fmla="*/ 843656 h 2280604"/>
                <a:gd name="connsiteX5" fmla="*/ 3152217 w 3152217"/>
                <a:gd name="connsiteY5" fmla="*/ 1280291 h 2280604"/>
                <a:gd name="connsiteX6" fmla="*/ 3152217 w 3152217"/>
                <a:gd name="connsiteY6" fmla="*/ 1492508 h 2280604"/>
                <a:gd name="connsiteX7" fmla="*/ 2940000 w 3152217"/>
                <a:gd name="connsiteY7" fmla="*/ 1492508 h 2280604"/>
                <a:gd name="connsiteX8" fmla="*/ 2539107 w 3152217"/>
                <a:gd name="connsiteY8" fmla="*/ 1091614 h 2280604"/>
                <a:gd name="connsiteX9" fmla="*/ 2474399 w 3152217"/>
                <a:gd name="connsiteY9" fmla="*/ 1178323 h 2280604"/>
                <a:gd name="connsiteX10" fmla="*/ 2907621 w 3152217"/>
                <a:gd name="connsiteY10" fmla="*/ 1611546 h 2280604"/>
                <a:gd name="connsiteX11" fmla="*/ 2907621 w 3152217"/>
                <a:gd name="connsiteY11" fmla="*/ 1823763 h 2280604"/>
                <a:gd name="connsiteX12" fmla="*/ 2695404 w 3152217"/>
                <a:gd name="connsiteY12" fmla="*/ 1823763 h 2280604"/>
                <a:gd name="connsiteX13" fmla="*/ 2293017 w 3152217"/>
                <a:gd name="connsiteY13" fmla="*/ 1421375 h 2280604"/>
                <a:gd name="connsiteX14" fmla="*/ 2228234 w 3152217"/>
                <a:gd name="connsiteY14" fmla="*/ 1508184 h 2280604"/>
                <a:gd name="connsiteX15" fmla="*/ 2648161 w 3152217"/>
                <a:gd name="connsiteY15" fmla="*/ 1928111 h 2280604"/>
                <a:gd name="connsiteX16" fmla="*/ 2648161 w 3152217"/>
                <a:gd name="connsiteY16" fmla="*/ 2140328 h 2280604"/>
                <a:gd name="connsiteX17" fmla="*/ 2435944 w 3152217"/>
                <a:gd name="connsiteY17" fmla="*/ 2140328 h 2280604"/>
                <a:gd name="connsiteX18" fmla="*/ 2046853 w 3152217"/>
                <a:gd name="connsiteY18" fmla="*/ 1751235 h 2280604"/>
                <a:gd name="connsiteX19" fmla="*/ 1987859 w 3152217"/>
                <a:gd name="connsiteY19" fmla="*/ 1837485 h 2280604"/>
                <a:gd name="connsiteX20" fmla="*/ 2218760 w 3152217"/>
                <a:gd name="connsiteY20" fmla="*/ 2068387 h 2280604"/>
                <a:gd name="connsiteX21" fmla="*/ 2218760 w 3152217"/>
                <a:gd name="connsiteY21" fmla="*/ 2280604 h 2280604"/>
                <a:gd name="connsiteX22" fmla="*/ 2006543 w 3152217"/>
                <a:gd name="connsiteY22" fmla="*/ 2280604 h 2280604"/>
                <a:gd name="connsiteX23" fmla="*/ 1798691 w 3152217"/>
                <a:gd name="connsiteY23" fmla="*/ 2072750 h 2280604"/>
                <a:gd name="connsiteX24" fmla="*/ 1775643 w 3152217"/>
                <a:gd name="connsiteY24" fmla="*/ 2049702 h 2280604"/>
                <a:gd name="connsiteX25" fmla="*/ 1842458 w 3152217"/>
                <a:gd name="connsiteY25" fmla="*/ 1960446 h 2280604"/>
                <a:gd name="connsiteX26" fmla="*/ 1533525 w 3152217"/>
                <a:gd name="connsiteY26" fmla="*/ 1548506 h 2280604"/>
                <a:gd name="connsiteX27" fmla="*/ 1219200 w 3152217"/>
                <a:gd name="connsiteY27" fmla="*/ 1243706 h 2280604"/>
                <a:gd name="connsiteX28" fmla="*/ 571500 w 3152217"/>
                <a:gd name="connsiteY28" fmla="*/ 1358006 h 2280604"/>
                <a:gd name="connsiteX29" fmla="*/ 0 w 3152217"/>
                <a:gd name="connsiteY29" fmla="*/ 1329431 h 2280604"/>
                <a:gd name="connsiteX30" fmla="*/ 0 w 3152217"/>
                <a:gd name="connsiteY30" fmla="*/ 14981 h 2280604"/>
                <a:gd name="connsiteX31" fmla="*/ 390525 w 3152217"/>
                <a:gd name="connsiteY31" fmla="*/ 24506 h 2280604"/>
                <a:gd name="connsiteX0" fmla="*/ 390525 w 3152217"/>
                <a:gd name="connsiteY0" fmla="*/ 33386 h 2289484"/>
                <a:gd name="connsiteX1" fmla="*/ 95250 w 3152217"/>
                <a:gd name="connsiteY1" fmla="*/ 281036 h 2289484"/>
                <a:gd name="connsiteX2" fmla="*/ 1352550 w 3152217"/>
                <a:gd name="connsiteY2" fmla="*/ 157211 h 2289484"/>
                <a:gd name="connsiteX3" fmla="*/ 2314575 w 3152217"/>
                <a:gd name="connsiteY3" fmla="*/ 357236 h 2289484"/>
                <a:gd name="connsiteX4" fmla="*/ 2724150 w 3152217"/>
                <a:gd name="connsiteY4" fmla="*/ 852536 h 2289484"/>
                <a:gd name="connsiteX5" fmla="*/ 3152217 w 3152217"/>
                <a:gd name="connsiteY5" fmla="*/ 1289171 h 2289484"/>
                <a:gd name="connsiteX6" fmla="*/ 3152217 w 3152217"/>
                <a:gd name="connsiteY6" fmla="*/ 1501388 h 2289484"/>
                <a:gd name="connsiteX7" fmla="*/ 2940000 w 3152217"/>
                <a:gd name="connsiteY7" fmla="*/ 1501388 h 2289484"/>
                <a:gd name="connsiteX8" fmla="*/ 2539107 w 3152217"/>
                <a:gd name="connsiteY8" fmla="*/ 1100494 h 2289484"/>
                <a:gd name="connsiteX9" fmla="*/ 2474399 w 3152217"/>
                <a:gd name="connsiteY9" fmla="*/ 1187203 h 2289484"/>
                <a:gd name="connsiteX10" fmla="*/ 2907621 w 3152217"/>
                <a:gd name="connsiteY10" fmla="*/ 1620426 h 2289484"/>
                <a:gd name="connsiteX11" fmla="*/ 2907621 w 3152217"/>
                <a:gd name="connsiteY11" fmla="*/ 1832643 h 2289484"/>
                <a:gd name="connsiteX12" fmla="*/ 2695404 w 3152217"/>
                <a:gd name="connsiteY12" fmla="*/ 1832643 h 2289484"/>
                <a:gd name="connsiteX13" fmla="*/ 2293017 w 3152217"/>
                <a:gd name="connsiteY13" fmla="*/ 1430255 h 2289484"/>
                <a:gd name="connsiteX14" fmla="*/ 2228234 w 3152217"/>
                <a:gd name="connsiteY14" fmla="*/ 1517064 h 2289484"/>
                <a:gd name="connsiteX15" fmla="*/ 2648161 w 3152217"/>
                <a:gd name="connsiteY15" fmla="*/ 1936991 h 2289484"/>
                <a:gd name="connsiteX16" fmla="*/ 2648161 w 3152217"/>
                <a:gd name="connsiteY16" fmla="*/ 2149208 h 2289484"/>
                <a:gd name="connsiteX17" fmla="*/ 2435944 w 3152217"/>
                <a:gd name="connsiteY17" fmla="*/ 2149208 h 2289484"/>
                <a:gd name="connsiteX18" fmla="*/ 2046853 w 3152217"/>
                <a:gd name="connsiteY18" fmla="*/ 1760115 h 2289484"/>
                <a:gd name="connsiteX19" fmla="*/ 1987859 w 3152217"/>
                <a:gd name="connsiteY19" fmla="*/ 1846365 h 2289484"/>
                <a:gd name="connsiteX20" fmla="*/ 2218760 w 3152217"/>
                <a:gd name="connsiteY20" fmla="*/ 2077267 h 2289484"/>
                <a:gd name="connsiteX21" fmla="*/ 2218760 w 3152217"/>
                <a:gd name="connsiteY21" fmla="*/ 2289484 h 2289484"/>
                <a:gd name="connsiteX22" fmla="*/ 2006543 w 3152217"/>
                <a:gd name="connsiteY22" fmla="*/ 2289484 h 2289484"/>
                <a:gd name="connsiteX23" fmla="*/ 1798691 w 3152217"/>
                <a:gd name="connsiteY23" fmla="*/ 2081630 h 2289484"/>
                <a:gd name="connsiteX24" fmla="*/ 1775643 w 3152217"/>
                <a:gd name="connsiteY24" fmla="*/ 2058582 h 2289484"/>
                <a:gd name="connsiteX25" fmla="*/ 1842458 w 3152217"/>
                <a:gd name="connsiteY25" fmla="*/ 1969326 h 2289484"/>
                <a:gd name="connsiteX26" fmla="*/ 1533525 w 3152217"/>
                <a:gd name="connsiteY26" fmla="*/ 1557386 h 2289484"/>
                <a:gd name="connsiteX27" fmla="*/ 1219200 w 3152217"/>
                <a:gd name="connsiteY27" fmla="*/ 1252586 h 2289484"/>
                <a:gd name="connsiteX28" fmla="*/ 571500 w 3152217"/>
                <a:gd name="connsiteY28" fmla="*/ 1366886 h 2289484"/>
                <a:gd name="connsiteX29" fmla="*/ 0 w 3152217"/>
                <a:gd name="connsiteY29" fmla="*/ 1338311 h 2289484"/>
                <a:gd name="connsiteX30" fmla="*/ 0 w 3152217"/>
                <a:gd name="connsiteY30" fmla="*/ 23861 h 2289484"/>
                <a:gd name="connsiteX31" fmla="*/ 390525 w 3152217"/>
                <a:gd name="connsiteY31" fmla="*/ 33386 h 2289484"/>
                <a:gd name="connsiteX0" fmla="*/ 390525 w 3152217"/>
                <a:gd name="connsiteY0" fmla="*/ 24507 h 2280605"/>
                <a:gd name="connsiteX1" fmla="*/ 95250 w 3152217"/>
                <a:gd name="connsiteY1" fmla="*/ 272157 h 2280605"/>
                <a:gd name="connsiteX2" fmla="*/ 1352550 w 3152217"/>
                <a:gd name="connsiteY2" fmla="*/ 148332 h 2280605"/>
                <a:gd name="connsiteX3" fmla="*/ 2314575 w 3152217"/>
                <a:gd name="connsiteY3" fmla="*/ 348357 h 2280605"/>
                <a:gd name="connsiteX4" fmla="*/ 2724150 w 3152217"/>
                <a:gd name="connsiteY4" fmla="*/ 843657 h 2280605"/>
                <a:gd name="connsiteX5" fmla="*/ 3152217 w 3152217"/>
                <a:gd name="connsiteY5" fmla="*/ 1280292 h 2280605"/>
                <a:gd name="connsiteX6" fmla="*/ 3152217 w 3152217"/>
                <a:gd name="connsiteY6" fmla="*/ 1492509 h 2280605"/>
                <a:gd name="connsiteX7" fmla="*/ 2940000 w 3152217"/>
                <a:gd name="connsiteY7" fmla="*/ 1492509 h 2280605"/>
                <a:gd name="connsiteX8" fmla="*/ 2539107 w 3152217"/>
                <a:gd name="connsiteY8" fmla="*/ 1091615 h 2280605"/>
                <a:gd name="connsiteX9" fmla="*/ 2474399 w 3152217"/>
                <a:gd name="connsiteY9" fmla="*/ 1178324 h 2280605"/>
                <a:gd name="connsiteX10" fmla="*/ 2907621 w 3152217"/>
                <a:gd name="connsiteY10" fmla="*/ 1611547 h 2280605"/>
                <a:gd name="connsiteX11" fmla="*/ 2907621 w 3152217"/>
                <a:gd name="connsiteY11" fmla="*/ 1823764 h 2280605"/>
                <a:gd name="connsiteX12" fmla="*/ 2695404 w 3152217"/>
                <a:gd name="connsiteY12" fmla="*/ 1823764 h 2280605"/>
                <a:gd name="connsiteX13" fmla="*/ 2293017 w 3152217"/>
                <a:gd name="connsiteY13" fmla="*/ 1421376 h 2280605"/>
                <a:gd name="connsiteX14" fmla="*/ 2228234 w 3152217"/>
                <a:gd name="connsiteY14" fmla="*/ 1508185 h 2280605"/>
                <a:gd name="connsiteX15" fmla="*/ 2648161 w 3152217"/>
                <a:gd name="connsiteY15" fmla="*/ 1928112 h 2280605"/>
                <a:gd name="connsiteX16" fmla="*/ 2648161 w 3152217"/>
                <a:gd name="connsiteY16" fmla="*/ 2140329 h 2280605"/>
                <a:gd name="connsiteX17" fmla="*/ 2435944 w 3152217"/>
                <a:gd name="connsiteY17" fmla="*/ 2140329 h 2280605"/>
                <a:gd name="connsiteX18" fmla="*/ 2046853 w 3152217"/>
                <a:gd name="connsiteY18" fmla="*/ 1751236 h 2280605"/>
                <a:gd name="connsiteX19" fmla="*/ 1987859 w 3152217"/>
                <a:gd name="connsiteY19" fmla="*/ 1837486 h 2280605"/>
                <a:gd name="connsiteX20" fmla="*/ 2218760 w 3152217"/>
                <a:gd name="connsiteY20" fmla="*/ 2068388 h 2280605"/>
                <a:gd name="connsiteX21" fmla="*/ 2218760 w 3152217"/>
                <a:gd name="connsiteY21" fmla="*/ 2280605 h 2280605"/>
                <a:gd name="connsiteX22" fmla="*/ 2006543 w 3152217"/>
                <a:gd name="connsiteY22" fmla="*/ 2280605 h 2280605"/>
                <a:gd name="connsiteX23" fmla="*/ 1798691 w 3152217"/>
                <a:gd name="connsiteY23" fmla="*/ 2072751 h 2280605"/>
                <a:gd name="connsiteX24" fmla="*/ 1775643 w 3152217"/>
                <a:gd name="connsiteY24" fmla="*/ 2049703 h 2280605"/>
                <a:gd name="connsiteX25" fmla="*/ 1842458 w 3152217"/>
                <a:gd name="connsiteY25" fmla="*/ 1960447 h 2280605"/>
                <a:gd name="connsiteX26" fmla="*/ 1533525 w 3152217"/>
                <a:gd name="connsiteY26" fmla="*/ 1548507 h 2280605"/>
                <a:gd name="connsiteX27" fmla="*/ 1219200 w 3152217"/>
                <a:gd name="connsiteY27" fmla="*/ 1243707 h 2280605"/>
                <a:gd name="connsiteX28" fmla="*/ 571500 w 3152217"/>
                <a:gd name="connsiteY28" fmla="*/ 1358007 h 2280605"/>
                <a:gd name="connsiteX29" fmla="*/ 0 w 3152217"/>
                <a:gd name="connsiteY29" fmla="*/ 1329432 h 2280605"/>
                <a:gd name="connsiteX30" fmla="*/ 0 w 3152217"/>
                <a:gd name="connsiteY30" fmla="*/ 14982 h 2280605"/>
                <a:gd name="connsiteX31" fmla="*/ 390525 w 3152217"/>
                <a:gd name="connsiteY31" fmla="*/ 24507 h 2280605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400050 w 3152217"/>
                <a:gd name="connsiteY0" fmla="*/ 0 h 2284673"/>
                <a:gd name="connsiteX1" fmla="*/ 95250 w 3152217"/>
                <a:gd name="connsiteY1" fmla="*/ 276225 h 2284673"/>
                <a:gd name="connsiteX2" fmla="*/ 1352550 w 3152217"/>
                <a:gd name="connsiteY2" fmla="*/ 152400 h 2284673"/>
                <a:gd name="connsiteX3" fmla="*/ 2314575 w 3152217"/>
                <a:gd name="connsiteY3" fmla="*/ 352425 h 2284673"/>
                <a:gd name="connsiteX4" fmla="*/ 2724150 w 3152217"/>
                <a:gd name="connsiteY4" fmla="*/ 847725 h 2284673"/>
                <a:gd name="connsiteX5" fmla="*/ 3152217 w 3152217"/>
                <a:gd name="connsiteY5" fmla="*/ 1284360 h 2284673"/>
                <a:gd name="connsiteX6" fmla="*/ 3152217 w 3152217"/>
                <a:gd name="connsiteY6" fmla="*/ 1496577 h 2284673"/>
                <a:gd name="connsiteX7" fmla="*/ 2940000 w 3152217"/>
                <a:gd name="connsiteY7" fmla="*/ 1496577 h 2284673"/>
                <a:gd name="connsiteX8" fmla="*/ 2539107 w 3152217"/>
                <a:gd name="connsiteY8" fmla="*/ 1095683 h 2284673"/>
                <a:gd name="connsiteX9" fmla="*/ 2474399 w 3152217"/>
                <a:gd name="connsiteY9" fmla="*/ 1182392 h 2284673"/>
                <a:gd name="connsiteX10" fmla="*/ 2907621 w 3152217"/>
                <a:gd name="connsiteY10" fmla="*/ 1615615 h 2284673"/>
                <a:gd name="connsiteX11" fmla="*/ 2907621 w 3152217"/>
                <a:gd name="connsiteY11" fmla="*/ 1827832 h 2284673"/>
                <a:gd name="connsiteX12" fmla="*/ 2695404 w 3152217"/>
                <a:gd name="connsiteY12" fmla="*/ 1827832 h 2284673"/>
                <a:gd name="connsiteX13" fmla="*/ 2293017 w 3152217"/>
                <a:gd name="connsiteY13" fmla="*/ 1425444 h 2284673"/>
                <a:gd name="connsiteX14" fmla="*/ 2228234 w 3152217"/>
                <a:gd name="connsiteY14" fmla="*/ 1512253 h 2284673"/>
                <a:gd name="connsiteX15" fmla="*/ 2648161 w 3152217"/>
                <a:gd name="connsiteY15" fmla="*/ 1932180 h 2284673"/>
                <a:gd name="connsiteX16" fmla="*/ 2648161 w 3152217"/>
                <a:gd name="connsiteY16" fmla="*/ 2144397 h 2284673"/>
                <a:gd name="connsiteX17" fmla="*/ 2435944 w 3152217"/>
                <a:gd name="connsiteY17" fmla="*/ 2144397 h 2284673"/>
                <a:gd name="connsiteX18" fmla="*/ 2046853 w 3152217"/>
                <a:gd name="connsiteY18" fmla="*/ 1755304 h 2284673"/>
                <a:gd name="connsiteX19" fmla="*/ 1987859 w 3152217"/>
                <a:gd name="connsiteY19" fmla="*/ 1841554 h 2284673"/>
                <a:gd name="connsiteX20" fmla="*/ 2218760 w 3152217"/>
                <a:gd name="connsiteY20" fmla="*/ 2072456 h 2284673"/>
                <a:gd name="connsiteX21" fmla="*/ 2218760 w 3152217"/>
                <a:gd name="connsiteY21" fmla="*/ 2284673 h 2284673"/>
                <a:gd name="connsiteX22" fmla="*/ 2006543 w 3152217"/>
                <a:gd name="connsiteY22" fmla="*/ 2284673 h 2284673"/>
                <a:gd name="connsiteX23" fmla="*/ 1798691 w 3152217"/>
                <a:gd name="connsiteY23" fmla="*/ 2076819 h 2284673"/>
                <a:gd name="connsiteX24" fmla="*/ 1775643 w 3152217"/>
                <a:gd name="connsiteY24" fmla="*/ 2053771 h 2284673"/>
                <a:gd name="connsiteX25" fmla="*/ 1842458 w 3152217"/>
                <a:gd name="connsiteY25" fmla="*/ 1964515 h 2284673"/>
                <a:gd name="connsiteX26" fmla="*/ 1533525 w 3152217"/>
                <a:gd name="connsiteY26" fmla="*/ 1552575 h 2284673"/>
                <a:gd name="connsiteX27" fmla="*/ 1219200 w 3152217"/>
                <a:gd name="connsiteY27" fmla="*/ 1247775 h 2284673"/>
                <a:gd name="connsiteX28" fmla="*/ 571500 w 3152217"/>
                <a:gd name="connsiteY28" fmla="*/ 1362075 h 2284673"/>
                <a:gd name="connsiteX29" fmla="*/ 0 w 3152217"/>
                <a:gd name="connsiteY29" fmla="*/ 1333500 h 2284673"/>
                <a:gd name="connsiteX30" fmla="*/ 0 w 3152217"/>
                <a:gd name="connsiteY30" fmla="*/ 19050 h 2284673"/>
                <a:gd name="connsiteX31" fmla="*/ 400050 w 3152217"/>
                <a:gd name="connsiteY31" fmla="*/ 0 h 228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2217" h="2284673">
                  <a:moveTo>
                    <a:pt x="400050" y="0"/>
                  </a:moveTo>
                  <a:lnTo>
                    <a:pt x="95250" y="276225"/>
                  </a:lnTo>
                  <a:cubicBezTo>
                    <a:pt x="349250" y="777875"/>
                    <a:pt x="831850" y="460375"/>
                    <a:pt x="1352550" y="152400"/>
                  </a:cubicBezTo>
                  <a:cubicBezTo>
                    <a:pt x="1641475" y="288925"/>
                    <a:pt x="1968500" y="301625"/>
                    <a:pt x="2314575" y="352425"/>
                  </a:cubicBezTo>
                  <a:cubicBezTo>
                    <a:pt x="2451100" y="603250"/>
                    <a:pt x="2587625" y="682625"/>
                    <a:pt x="2724150" y="847725"/>
                  </a:cubicBezTo>
                  <a:lnTo>
                    <a:pt x="3152217" y="1284360"/>
                  </a:lnTo>
                  <a:cubicBezTo>
                    <a:pt x="3210819" y="1342962"/>
                    <a:pt x="3210819" y="1437975"/>
                    <a:pt x="3152217" y="1496577"/>
                  </a:cubicBezTo>
                  <a:cubicBezTo>
                    <a:pt x="3093615" y="1555179"/>
                    <a:pt x="2998602" y="1555179"/>
                    <a:pt x="2940000" y="1496577"/>
                  </a:cubicBezTo>
                  <a:lnTo>
                    <a:pt x="2539107" y="1095683"/>
                  </a:lnTo>
                  <a:lnTo>
                    <a:pt x="2474399" y="1182392"/>
                  </a:lnTo>
                  <a:lnTo>
                    <a:pt x="2907621" y="1615615"/>
                  </a:lnTo>
                  <a:cubicBezTo>
                    <a:pt x="2966223" y="1674217"/>
                    <a:pt x="2966223" y="1769230"/>
                    <a:pt x="2907621" y="1827832"/>
                  </a:cubicBezTo>
                  <a:cubicBezTo>
                    <a:pt x="2849019" y="1886434"/>
                    <a:pt x="2754006" y="1886434"/>
                    <a:pt x="2695404" y="1827832"/>
                  </a:cubicBezTo>
                  <a:lnTo>
                    <a:pt x="2293017" y="1425444"/>
                  </a:lnTo>
                  <a:lnTo>
                    <a:pt x="2228234" y="1512253"/>
                  </a:lnTo>
                  <a:lnTo>
                    <a:pt x="2648161" y="1932180"/>
                  </a:lnTo>
                  <a:cubicBezTo>
                    <a:pt x="2706763" y="1990782"/>
                    <a:pt x="2706763" y="2085795"/>
                    <a:pt x="2648161" y="2144397"/>
                  </a:cubicBezTo>
                  <a:cubicBezTo>
                    <a:pt x="2589559" y="2202999"/>
                    <a:pt x="2494546" y="2202999"/>
                    <a:pt x="2435944" y="2144397"/>
                  </a:cubicBezTo>
                  <a:lnTo>
                    <a:pt x="2046853" y="1755304"/>
                  </a:lnTo>
                  <a:lnTo>
                    <a:pt x="1987859" y="1841554"/>
                  </a:lnTo>
                  <a:lnTo>
                    <a:pt x="2218760" y="2072456"/>
                  </a:lnTo>
                  <a:cubicBezTo>
                    <a:pt x="2277362" y="2131058"/>
                    <a:pt x="2277362" y="2226071"/>
                    <a:pt x="2218760" y="2284673"/>
                  </a:cubicBezTo>
                  <a:cubicBezTo>
                    <a:pt x="2160158" y="2343275"/>
                    <a:pt x="2065146" y="2343275"/>
                    <a:pt x="2006543" y="2284673"/>
                  </a:cubicBezTo>
                  <a:lnTo>
                    <a:pt x="1798691" y="2076819"/>
                  </a:lnTo>
                  <a:lnTo>
                    <a:pt x="1775643" y="2053771"/>
                  </a:lnTo>
                  <a:lnTo>
                    <a:pt x="1842458" y="1964515"/>
                  </a:lnTo>
                  <a:cubicBezTo>
                    <a:pt x="2026677" y="1607442"/>
                    <a:pt x="1697608" y="1472750"/>
                    <a:pt x="1533525" y="1552575"/>
                  </a:cubicBezTo>
                  <a:cubicBezTo>
                    <a:pt x="1555750" y="1323975"/>
                    <a:pt x="1380229" y="1237081"/>
                    <a:pt x="1219200" y="1247775"/>
                  </a:cubicBezTo>
                  <a:cubicBezTo>
                    <a:pt x="1190625" y="958850"/>
                    <a:pt x="838200" y="793750"/>
                    <a:pt x="571500" y="1362075"/>
                  </a:cubicBezTo>
                  <a:cubicBezTo>
                    <a:pt x="504825" y="1114425"/>
                    <a:pt x="276225" y="1066800"/>
                    <a:pt x="0" y="1333500"/>
                  </a:cubicBezTo>
                  <a:lnTo>
                    <a:pt x="0" y="19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5EA4B59-38E5-CCC0-6C51-923C3EE5186C}"/>
              </a:ext>
            </a:extLst>
          </p:cNvPr>
          <p:cNvSpPr/>
          <p:nvPr/>
        </p:nvSpPr>
        <p:spPr>
          <a:xfrm>
            <a:off x="-2" y="2333451"/>
            <a:ext cx="4224000" cy="16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BCE41-143F-3435-191B-42513F59BF3C}"/>
              </a:ext>
            </a:extLst>
          </p:cNvPr>
          <p:cNvSpPr/>
          <p:nvPr/>
        </p:nvSpPr>
        <p:spPr>
          <a:xfrm>
            <a:off x="7968001" y="2333451"/>
            <a:ext cx="4223999" cy="16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7" name="Oval 1">
            <a:extLst>
              <a:ext uri="{FF2B5EF4-FFF2-40B4-BE49-F238E27FC236}">
                <a16:creationId xmlns:a16="http://schemas.microsoft.com/office/drawing/2014/main" id="{D4AC09B4-5B34-799A-C636-3B9EFA557EDE}"/>
              </a:ext>
            </a:extLst>
          </p:cNvPr>
          <p:cNvSpPr>
            <a:spLocks noChangeAspect="1"/>
          </p:cNvSpPr>
          <p:nvPr/>
        </p:nvSpPr>
        <p:spPr>
          <a:xfrm>
            <a:off x="3431106" y="2967685"/>
            <a:ext cx="324002" cy="324000"/>
          </a:xfrm>
          <a:custGeom>
            <a:avLst/>
            <a:gdLst/>
            <a:ahLst/>
            <a:cxnLst/>
            <a:rect l="l" t="t" r="r" b="b"/>
            <a:pathLst>
              <a:path w="3848188" h="3848188">
                <a:moveTo>
                  <a:pt x="1531053" y="504131"/>
                </a:moveTo>
                <a:lnTo>
                  <a:pt x="1531053" y="1481511"/>
                </a:lnTo>
                <a:lnTo>
                  <a:pt x="553673" y="1481511"/>
                </a:lnTo>
                <a:lnTo>
                  <a:pt x="553673" y="2263055"/>
                </a:lnTo>
                <a:lnTo>
                  <a:pt x="1531053" y="2263055"/>
                </a:lnTo>
                <a:lnTo>
                  <a:pt x="1531053" y="3240435"/>
                </a:lnTo>
                <a:lnTo>
                  <a:pt x="2312597" y="3240435"/>
                </a:lnTo>
                <a:lnTo>
                  <a:pt x="2312597" y="2263055"/>
                </a:lnTo>
                <a:lnTo>
                  <a:pt x="3289977" y="2263055"/>
                </a:lnTo>
                <a:lnTo>
                  <a:pt x="3289977" y="1481511"/>
                </a:lnTo>
                <a:lnTo>
                  <a:pt x="2312597" y="1481511"/>
                </a:lnTo>
                <a:lnTo>
                  <a:pt x="2312597" y="504131"/>
                </a:lnTo>
                <a:close/>
                <a:moveTo>
                  <a:pt x="1924094" y="0"/>
                </a:moveTo>
                <a:cubicBezTo>
                  <a:pt x="2986742" y="0"/>
                  <a:pt x="3848188" y="861446"/>
                  <a:pt x="3848188" y="1924094"/>
                </a:cubicBezTo>
                <a:cubicBezTo>
                  <a:pt x="3848188" y="2986742"/>
                  <a:pt x="2986742" y="3848188"/>
                  <a:pt x="1924094" y="3848188"/>
                </a:cubicBezTo>
                <a:cubicBezTo>
                  <a:pt x="861446" y="3848188"/>
                  <a:pt x="0" y="2986742"/>
                  <a:pt x="0" y="1924094"/>
                </a:cubicBezTo>
                <a:cubicBezTo>
                  <a:pt x="0" y="861446"/>
                  <a:pt x="861446" y="0"/>
                  <a:pt x="19240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967829A9-AD9F-B362-174F-826A2EF07540}"/>
              </a:ext>
            </a:extLst>
          </p:cNvPr>
          <p:cNvSpPr>
            <a:spLocks noChangeAspect="1"/>
          </p:cNvSpPr>
          <p:nvPr/>
        </p:nvSpPr>
        <p:spPr>
          <a:xfrm>
            <a:off x="8429565" y="2967685"/>
            <a:ext cx="298096" cy="324000"/>
          </a:xfrm>
          <a:custGeom>
            <a:avLst/>
            <a:gdLst/>
            <a:ahLst/>
            <a:cxnLst/>
            <a:rect l="l" t="t" r="r" b="b"/>
            <a:pathLst>
              <a:path w="3860876" h="3940019">
                <a:moveTo>
                  <a:pt x="3248876" y="1942264"/>
                </a:moveTo>
                <a:lnTo>
                  <a:pt x="3860876" y="1942264"/>
                </a:lnTo>
                <a:lnTo>
                  <a:pt x="3860876" y="2090815"/>
                </a:lnTo>
                <a:lnTo>
                  <a:pt x="3859023" y="2090815"/>
                </a:lnTo>
                <a:cubicBezTo>
                  <a:pt x="3817225" y="2949620"/>
                  <a:pt x="3215273" y="3679864"/>
                  <a:pt x="2378197" y="3884304"/>
                </a:cubicBezTo>
                <a:cubicBezTo>
                  <a:pt x="2219818" y="3922985"/>
                  <a:pt x="2060231" y="3941082"/>
                  <a:pt x="1902626" y="3939971"/>
                </a:cubicBezTo>
                <a:cubicBezTo>
                  <a:pt x="1286982" y="3935631"/>
                  <a:pt x="701577" y="3638194"/>
                  <a:pt x="337583" y="3128887"/>
                </a:cubicBezTo>
                <a:lnTo>
                  <a:pt x="30667" y="3435803"/>
                </a:lnTo>
                <a:lnTo>
                  <a:pt x="30667" y="2342045"/>
                </a:lnTo>
                <a:lnTo>
                  <a:pt x="1124425" y="2342045"/>
                </a:lnTo>
                <a:lnTo>
                  <a:pt x="781340" y="2685130"/>
                </a:lnTo>
                <a:cubicBezTo>
                  <a:pt x="1079782" y="3180935"/>
                  <a:pt x="1667379" y="3425841"/>
                  <a:pt x="2232517" y="3287817"/>
                </a:cubicBezTo>
                <a:cubicBezTo>
                  <a:pt x="2810639" y="3146622"/>
                  <a:pt x="3224897" y="2638979"/>
                  <a:pt x="3247291" y="2044286"/>
                </a:cubicBezTo>
                <a:lnTo>
                  <a:pt x="3248876" y="2044345"/>
                </a:lnTo>
                <a:close/>
                <a:moveTo>
                  <a:pt x="1958249" y="48"/>
                </a:moveTo>
                <a:cubicBezTo>
                  <a:pt x="2573893" y="4388"/>
                  <a:pt x="3159298" y="301825"/>
                  <a:pt x="3523293" y="811132"/>
                </a:cubicBezTo>
                <a:lnTo>
                  <a:pt x="3830209" y="504216"/>
                </a:lnTo>
                <a:lnTo>
                  <a:pt x="3830209" y="1597974"/>
                </a:lnTo>
                <a:lnTo>
                  <a:pt x="2736450" y="1597974"/>
                </a:lnTo>
                <a:lnTo>
                  <a:pt x="3079535" y="1254889"/>
                </a:lnTo>
                <a:cubicBezTo>
                  <a:pt x="2781093" y="759084"/>
                  <a:pt x="2193496" y="514178"/>
                  <a:pt x="1628358" y="652202"/>
                </a:cubicBezTo>
                <a:cubicBezTo>
                  <a:pt x="1050236" y="793397"/>
                  <a:pt x="635978" y="1301040"/>
                  <a:pt x="613584" y="1895733"/>
                </a:cubicBezTo>
                <a:lnTo>
                  <a:pt x="612000" y="1895674"/>
                </a:lnTo>
                <a:lnTo>
                  <a:pt x="612000" y="1985958"/>
                </a:lnTo>
                <a:lnTo>
                  <a:pt x="0" y="1985958"/>
                </a:lnTo>
                <a:lnTo>
                  <a:pt x="0" y="1837407"/>
                </a:lnTo>
                <a:lnTo>
                  <a:pt x="2787" y="1837407"/>
                </a:lnTo>
                <a:cubicBezTo>
                  <a:pt x="49183" y="983705"/>
                  <a:pt x="649445" y="259216"/>
                  <a:pt x="1482678" y="55715"/>
                </a:cubicBezTo>
                <a:cubicBezTo>
                  <a:pt x="1641057" y="17034"/>
                  <a:pt x="1800644" y="-1063"/>
                  <a:pt x="1958249" y="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22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364A9A7-3753-4AC5-58F1-1CEF6706C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9222F7-DBD1-CA8E-CC45-BB865DB5A052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188030" y="-1040593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F144F0BE-C045-02C9-47A3-D81DDB860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08000" y="5408839"/>
            <a:ext cx="2583591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9697EE7-411E-EB3D-B804-2BC7CBDF9CE3}"/>
              </a:ext>
            </a:extLst>
          </p:cNvPr>
          <p:cNvSpPr txBox="1"/>
          <p:nvPr/>
        </p:nvSpPr>
        <p:spPr>
          <a:xfrm>
            <a:off x="1794838" y="33748"/>
            <a:ext cx="860232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Les Objectifs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A0A6336-7AA2-1FD3-072F-D406E73C8E34}"/>
              </a:ext>
            </a:extLst>
          </p:cNvPr>
          <p:cNvGrpSpPr/>
          <p:nvPr/>
        </p:nvGrpSpPr>
        <p:grpSpPr>
          <a:xfrm>
            <a:off x="1935226" y="820129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1363A84C-BEB1-1AA6-1DEF-E8AAFF184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4D30C420-8811-4285-06C6-3A6F0D82B9BE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Déploiement d’un environnement de virtualisation en interne</a:t>
              </a:r>
            </a:p>
            <a:p>
              <a:endPara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A7DCB7B0-6457-E763-D978-C415832435E0}"/>
              </a:ext>
            </a:extLst>
          </p:cNvPr>
          <p:cNvGrpSpPr/>
          <p:nvPr/>
        </p:nvGrpSpPr>
        <p:grpSpPr>
          <a:xfrm>
            <a:off x="2266470" y="1657988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DB30DB34-1B39-D815-CB1E-624F59EA0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C1D3DBA8-4751-CCB9-54EE-4D25D43E50C1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Mise en place de serveurs Linux d’hébergement des services</a:t>
              </a:r>
            </a:p>
            <a:p>
              <a:endParaRPr lang="fr-FR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FD10EFDE-EF94-85B6-B494-99B02DE3E4BF}"/>
              </a:ext>
            </a:extLst>
          </p:cNvPr>
          <p:cNvGrpSpPr/>
          <p:nvPr/>
        </p:nvGrpSpPr>
        <p:grpSpPr>
          <a:xfrm>
            <a:off x="2597715" y="2523951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49047B8D-BF3D-1F2C-C5C2-AA27DD430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27" name="Rectangle : avec coins rognés en diagonale 26">
              <a:extLst>
                <a:ext uri="{FF2B5EF4-FFF2-40B4-BE49-F238E27FC236}">
                  <a16:creationId xmlns:a16="http://schemas.microsoft.com/office/drawing/2014/main" id="{46B5FCFC-57EF-B423-45EA-9FA5AA82F4F8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Utilisation de Docker pour le déploiement des services</a:t>
              </a:r>
            </a:p>
            <a:p>
              <a:endParaRPr lang="fr-FR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3EDD63EC-EEA1-EBD4-726A-4130DF2B89FC}"/>
              </a:ext>
            </a:extLst>
          </p:cNvPr>
          <p:cNvGrpSpPr/>
          <p:nvPr/>
        </p:nvGrpSpPr>
        <p:grpSpPr>
          <a:xfrm>
            <a:off x="2928959" y="3389914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9721B0E5-3701-EEB8-894A-E7A70505B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30" name="Rectangle : avec coins rognés en diagonale 29">
              <a:extLst>
                <a:ext uri="{FF2B5EF4-FFF2-40B4-BE49-F238E27FC236}">
                  <a16:creationId xmlns:a16="http://schemas.microsoft.com/office/drawing/2014/main" id="{A8671363-7EB4-7709-7E92-09C4C805F1BA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Utilisation d’Ansible pour la configuration des serveurs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F8FC53B6-0A52-4CEB-F3D6-D59393F1F889}"/>
              </a:ext>
            </a:extLst>
          </p:cNvPr>
          <p:cNvGrpSpPr/>
          <p:nvPr/>
        </p:nvGrpSpPr>
        <p:grpSpPr>
          <a:xfrm>
            <a:off x="2597715" y="4255877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8C51C9A3-2C6D-6169-A749-10E888040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33" name="Rectangle : avec coins rognés en diagonale 32">
              <a:extLst>
                <a:ext uri="{FF2B5EF4-FFF2-40B4-BE49-F238E27FC236}">
                  <a16:creationId xmlns:a16="http://schemas.microsoft.com/office/drawing/2014/main" id="{FEC33036-62C0-3C55-A3E8-340AF9302271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Active Directory pour l’authentification des utilisateurs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EA2EC72C-43B1-CEF9-279D-867E488470E1}"/>
              </a:ext>
            </a:extLst>
          </p:cNvPr>
          <p:cNvGrpSpPr/>
          <p:nvPr/>
        </p:nvGrpSpPr>
        <p:grpSpPr>
          <a:xfrm>
            <a:off x="2266470" y="5155989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2310E7E2-1BCB-34AB-E3C6-69C66BB64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36" name="Rectangle : avec coins rognés en diagonale 35">
              <a:extLst>
                <a:ext uri="{FF2B5EF4-FFF2-40B4-BE49-F238E27FC236}">
                  <a16:creationId xmlns:a16="http://schemas.microsoft.com/office/drawing/2014/main" id="{3D1DF7F0-EF5B-8AA7-61C3-DD77AF7DD9AC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DNS pour la résolution des noms de domaine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CA7F8283-0F90-860F-C278-0B294EBB3EE1}"/>
              </a:ext>
            </a:extLst>
          </p:cNvPr>
          <p:cNvGrpSpPr/>
          <p:nvPr/>
        </p:nvGrpSpPr>
        <p:grpSpPr>
          <a:xfrm>
            <a:off x="1935226" y="5983194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F90F82A3-570F-DADB-D4B9-BFC048F19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39" name="Rectangle : avec coins rognés en diagonale 38">
              <a:extLst>
                <a:ext uri="{FF2B5EF4-FFF2-40B4-BE49-F238E27FC236}">
                  <a16:creationId xmlns:a16="http://schemas.microsoft.com/office/drawing/2014/main" id="{FE642219-BA62-28FE-8B87-679D8252312F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 avec alertes</a:t>
              </a:r>
            </a:p>
          </p:txBody>
        </p:sp>
      </p:grp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AAEF70-4254-2F34-1DDA-7EE8D52D2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134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2F98924-642B-CF5E-0799-A1CB9FC9A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9693CF-B2E4-CD20-82D4-471B784A4377}"/>
              </a:ext>
            </a:extLst>
          </p:cNvPr>
          <p:cNvSpPr/>
          <p:nvPr/>
        </p:nvSpPr>
        <p:spPr>
          <a:xfrm>
            <a:off x="-49005" y="-18752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8E382281-3BCB-B218-42CB-67194A9624C2}"/>
              </a:ext>
            </a:extLst>
          </p:cNvPr>
          <p:cNvGrpSpPr/>
          <p:nvPr/>
        </p:nvGrpSpPr>
        <p:grpSpPr>
          <a:xfrm>
            <a:off x="875895" y="1335537"/>
            <a:ext cx="10480467" cy="5317035"/>
            <a:chOff x="3952875" y="2284730"/>
            <a:chExt cx="4591050" cy="2816544"/>
          </a:xfrm>
          <a:solidFill>
            <a:schemeClr val="bg2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319E51-CF46-135D-B1E8-B29C0B306022}"/>
                </a:ext>
              </a:extLst>
            </p:cNvPr>
            <p:cNvSpPr/>
            <p:nvPr userDrawn="1"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grpFill/>
            <a:ln>
              <a:noFill/>
            </a:ln>
            <a:effectLst>
              <a:outerShdw blurRad="1016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65F1F7-34B0-6836-073F-395A23A3692D}"/>
                </a:ext>
              </a:extLst>
            </p:cNvPr>
            <p:cNvSpPr/>
            <p:nvPr userDrawn="1"/>
          </p:nvSpPr>
          <p:spPr>
            <a:xfrm>
              <a:off x="4083157" y="2398836"/>
              <a:ext cx="4330485" cy="2588333"/>
            </a:xfrm>
            <a:prstGeom prst="rect">
              <a:avLst/>
            </a:prstGeom>
            <a:grpFill/>
            <a:ln>
              <a:noFill/>
            </a:ln>
            <a:effectLst>
              <a:innerShdw blurRad="165100">
                <a:schemeClr val="accent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12AC71E3-5584-10D3-5E17-AC2970085743}"/>
              </a:ext>
            </a:extLst>
          </p:cNvPr>
          <p:cNvSpPr txBox="1"/>
          <p:nvPr/>
        </p:nvSpPr>
        <p:spPr>
          <a:xfrm>
            <a:off x="4560281" y="77583"/>
            <a:ext cx="3781424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SemiBold" panose="020B0502040204020203" pitchFamily="34" charset="0"/>
              </a:rPr>
              <a:t>SOMMAIRE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824AFDB-01B4-FEEA-264D-1FAB3D2A30F6}"/>
              </a:ext>
            </a:extLst>
          </p:cNvPr>
          <p:cNvCxnSpPr>
            <a:cxnSpLocks/>
          </p:cNvCxnSpPr>
          <p:nvPr/>
        </p:nvCxnSpPr>
        <p:spPr>
          <a:xfrm>
            <a:off x="4045469" y="2233952"/>
            <a:ext cx="695512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EA5DF9A-4085-E4D4-F933-F82136ED11E9}"/>
              </a:ext>
            </a:extLst>
          </p:cNvPr>
          <p:cNvCxnSpPr>
            <a:cxnSpLocks/>
          </p:cNvCxnSpPr>
          <p:nvPr/>
        </p:nvCxnSpPr>
        <p:spPr>
          <a:xfrm>
            <a:off x="7552126" y="2233952"/>
            <a:ext cx="702655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4F70267B-BB2E-64CD-33EA-2C6E13A313BE}"/>
              </a:ext>
            </a:extLst>
          </p:cNvPr>
          <p:cNvCxnSpPr>
            <a:cxnSpLocks/>
          </p:cNvCxnSpPr>
          <p:nvPr/>
        </p:nvCxnSpPr>
        <p:spPr>
          <a:xfrm>
            <a:off x="7533004" y="3990711"/>
            <a:ext cx="702655" cy="111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6DED30F4-7D98-727E-263D-5DF92E990E47}"/>
              </a:ext>
            </a:extLst>
          </p:cNvPr>
          <p:cNvCxnSpPr>
            <a:cxnSpLocks/>
          </p:cNvCxnSpPr>
          <p:nvPr/>
        </p:nvCxnSpPr>
        <p:spPr>
          <a:xfrm>
            <a:off x="4098987" y="3992936"/>
            <a:ext cx="710023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8448092-C673-2A06-5CDE-D10643757473}"/>
              </a:ext>
            </a:extLst>
          </p:cNvPr>
          <p:cNvCxnSpPr>
            <a:cxnSpLocks/>
          </p:cNvCxnSpPr>
          <p:nvPr/>
        </p:nvCxnSpPr>
        <p:spPr>
          <a:xfrm>
            <a:off x="2605210" y="5722121"/>
            <a:ext cx="209742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974AF9D-DEA7-70F8-532A-FC344CCEE007}"/>
              </a:ext>
            </a:extLst>
          </p:cNvPr>
          <p:cNvCxnSpPr>
            <a:cxnSpLocks/>
          </p:cNvCxnSpPr>
          <p:nvPr/>
        </p:nvCxnSpPr>
        <p:spPr>
          <a:xfrm>
            <a:off x="9616569" y="3017425"/>
            <a:ext cx="0" cy="30385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983EB11A-F352-4217-974F-5AD2187A88FA}"/>
              </a:ext>
            </a:extLst>
          </p:cNvPr>
          <p:cNvCxnSpPr>
            <a:cxnSpLocks/>
          </p:cNvCxnSpPr>
          <p:nvPr/>
        </p:nvCxnSpPr>
        <p:spPr>
          <a:xfrm>
            <a:off x="2634265" y="4678419"/>
            <a:ext cx="0" cy="1088946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9" name="Zoom de section 8">
                <a:extLst>
                  <a:ext uri="{FF2B5EF4-FFF2-40B4-BE49-F238E27FC236}">
                    <a16:creationId xmlns:a16="http://schemas.microsoft.com/office/drawing/2014/main" id="{B951719B-B6E7-ABC9-7285-9109F6CF31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7067532"/>
                  </p:ext>
                </p:extLst>
              </p:nvPr>
            </p:nvGraphicFramePr>
            <p:xfrm>
              <a:off x="987442" y="1283791"/>
              <a:ext cx="3405783" cy="1915753"/>
            </p:xfrm>
            <a:graphic>
              <a:graphicData uri="http://schemas.microsoft.com/office/powerpoint/2016/sectionzoom">
                <psez:sectionZm>
                  <psez:sectionZmObj sectionId="{B6BBF427-136D-44E0-8CA2-3C74734F36AB}">
                    <psez:zmPr id="{AD51CF34-4203-44BA-94EE-2CE92A732C36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5783" cy="191575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9" name="Zoom de section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951719B-B6E7-ABC9-7285-9109F6CF31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7442" y="1283791"/>
                <a:ext cx="3405783" cy="1915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5" name="Zoom de section 14">
                <a:extLst>
                  <a:ext uri="{FF2B5EF4-FFF2-40B4-BE49-F238E27FC236}">
                    <a16:creationId xmlns:a16="http://schemas.microsoft.com/office/drawing/2014/main" id="{6D6BACF9-194E-5E9C-156D-D844A29CB0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7707103"/>
                  </p:ext>
                </p:extLst>
              </p:nvPr>
            </p:nvGraphicFramePr>
            <p:xfrm>
              <a:off x="4419599" y="1285597"/>
              <a:ext cx="3405783" cy="1915753"/>
            </p:xfrm>
            <a:graphic>
              <a:graphicData uri="http://schemas.microsoft.com/office/powerpoint/2016/sectionzoom">
                <psez:sectionZm>
                  <psez:sectionZmObj sectionId="{CCE1473F-6FDD-4128-B842-942B36D8468C}">
                    <psez:zmPr id="{0ED22609-E4A2-4BCC-BE85-F162D3561C3C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5783" cy="191575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5" name="Zoom de section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D6BACF9-194E-5E9C-156D-D844A29CB0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9599" y="1285597"/>
                <a:ext cx="3405783" cy="1915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9" name="Zoom de section 18">
                <a:extLst>
                  <a:ext uri="{FF2B5EF4-FFF2-40B4-BE49-F238E27FC236}">
                    <a16:creationId xmlns:a16="http://schemas.microsoft.com/office/drawing/2014/main" id="{5FBC0004-BD78-753A-401F-4815161E85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9350302"/>
                  </p:ext>
                </p:extLst>
              </p:nvPr>
            </p:nvGraphicFramePr>
            <p:xfrm>
              <a:off x="7887980" y="1277547"/>
              <a:ext cx="3405783" cy="1915753"/>
            </p:xfrm>
            <a:graphic>
              <a:graphicData uri="http://schemas.microsoft.com/office/powerpoint/2016/sectionzoom">
                <psez:sectionZm>
                  <psez:sectionZmObj sectionId="{F84F1BF4-64A7-422D-8FEA-8935522BA406}">
                    <psez:zmPr id="{E8C4CFDC-FF78-4CB1-8B89-8EA7DE13A244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5783" cy="191575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9" name="Zoom de section 1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FBC0004-BD78-753A-401F-4815161E85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87980" y="1277547"/>
                <a:ext cx="3405783" cy="1915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1" name="Zoom de section 20">
                <a:extLst>
                  <a:ext uri="{FF2B5EF4-FFF2-40B4-BE49-F238E27FC236}">
                    <a16:creationId xmlns:a16="http://schemas.microsoft.com/office/drawing/2014/main" id="{8EF20651-07D8-0959-FF21-72816F1189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6867772"/>
                  </p:ext>
                </p:extLst>
              </p:nvPr>
            </p:nvGraphicFramePr>
            <p:xfrm>
              <a:off x="4399287" y="3040197"/>
              <a:ext cx="3405783" cy="1915753"/>
            </p:xfrm>
            <a:graphic>
              <a:graphicData uri="http://schemas.microsoft.com/office/powerpoint/2016/sectionzoom">
                <psez:sectionZm>
                  <psez:sectionZmObj sectionId="{4B836A99-A1AF-4DE9-A179-78610D490C32}">
                    <psez:zmPr id="{D9508EC8-E5A3-487F-BD95-6E2F843B7646}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5783" cy="191575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1" name="Zoom de section 20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8EF20651-07D8-0959-FF21-72816F1189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99287" y="3040197"/>
                <a:ext cx="3405783" cy="1915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8" name="Zoom de section 7">
                <a:extLst>
                  <a:ext uri="{FF2B5EF4-FFF2-40B4-BE49-F238E27FC236}">
                    <a16:creationId xmlns:a16="http://schemas.microsoft.com/office/drawing/2014/main" id="{A855FCAA-1A4A-BEBB-AF38-CB18108135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9389784"/>
                  </p:ext>
                </p:extLst>
              </p:nvPr>
            </p:nvGraphicFramePr>
            <p:xfrm>
              <a:off x="7764057" y="3006301"/>
              <a:ext cx="3405783" cy="1989652"/>
            </p:xfrm>
            <a:graphic>
              <a:graphicData uri="http://schemas.microsoft.com/office/powerpoint/2016/sectionzoom">
                <psez:sectionZm>
                  <psez:sectionZmObj sectionId="{38CA3B12-64EA-48DD-8F64-8D78AF6F9680}">
                    <psez:zmPr id="{48413A78-5928-4CDC-B089-408CD56996DF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5783" cy="198965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Zoom de section 7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A855FCAA-1A4A-BEBB-AF38-CB18108135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64057" y="3006301"/>
                <a:ext cx="3405783" cy="198965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F13C104-AE1E-4EB4-E875-3D9A1A340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6</a:t>
            </a:fld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FC5A7BB-34CC-B7B8-18DE-095B1582C76F}"/>
              </a:ext>
            </a:extLst>
          </p:cNvPr>
          <p:cNvCxnSpPr>
            <a:cxnSpLocks/>
          </p:cNvCxnSpPr>
          <p:nvPr/>
        </p:nvCxnSpPr>
        <p:spPr>
          <a:xfrm>
            <a:off x="5939791" y="5733737"/>
            <a:ext cx="63245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3" name="Zoom de section 22">
                <a:extLst>
                  <a:ext uri="{FF2B5EF4-FFF2-40B4-BE49-F238E27FC236}">
                    <a16:creationId xmlns:a16="http://schemas.microsoft.com/office/drawing/2014/main" id="{679E9AB8-9852-175F-A230-8334E26680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8003739"/>
                  </p:ext>
                </p:extLst>
              </p:nvPr>
            </p:nvGraphicFramePr>
            <p:xfrm>
              <a:off x="987442" y="3017425"/>
              <a:ext cx="3405783" cy="1915753"/>
            </p:xfrm>
            <a:graphic>
              <a:graphicData uri="http://schemas.microsoft.com/office/powerpoint/2016/sectionzoom">
                <psez:sectionZm>
                  <psez:sectionZmObj sectionId="{4A00393C-3BAC-4D26-B78A-0D5A991A2B5B}">
                    <psez:zmPr id="{E6A620AC-9051-4D5D-98F8-D96D324E974E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5783" cy="191575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3" name="Zoom de section 2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679E9AB8-9852-175F-A230-8334E26680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7442" y="3017425"/>
                <a:ext cx="3405783" cy="1915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5" name="Zoom de section 24">
                <a:extLst>
                  <a:ext uri="{FF2B5EF4-FFF2-40B4-BE49-F238E27FC236}">
                    <a16:creationId xmlns:a16="http://schemas.microsoft.com/office/drawing/2014/main" id="{DCF7317B-D28E-02B7-3638-E8B8E44AED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6422420"/>
                  </p:ext>
                </p:extLst>
              </p:nvPr>
            </p:nvGraphicFramePr>
            <p:xfrm>
              <a:off x="2769648" y="4755117"/>
              <a:ext cx="3405783" cy="1915753"/>
            </p:xfrm>
            <a:graphic>
              <a:graphicData uri="http://schemas.microsoft.com/office/powerpoint/2016/sectionzoom">
                <psez:sectionZm>
                  <psez:sectionZmObj sectionId="{81C48BA5-B76E-4BC6-85CC-B53EEDDEF01B}">
                    <psez:zmPr id="{04481349-1D95-473B-9C40-40127456D1B5}" transitionDur="1000" showBg="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5783" cy="191575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5" name="Zoom de section 24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DCF7317B-D28E-02B7-3638-E8B8E44AED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69648" y="4755117"/>
                <a:ext cx="3405783" cy="1915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7" name="Zoom de section 16">
                <a:extLst>
                  <a:ext uri="{FF2B5EF4-FFF2-40B4-BE49-F238E27FC236}">
                    <a16:creationId xmlns:a16="http://schemas.microsoft.com/office/drawing/2014/main" id="{585E5FA5-3C58-A9FE-C3F5-51A9EE0DE4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445978"/>
                  </p:ext>
                </p:extLst>
              </p:nvPr>
            </p:nvGraphicFramePr>
            <p:xfrm>
              <a:off x="6336991" y="4759147"/>
              <a:ext cx="3423910" cy="1925949"/>
            </p:xfrm>
            <a:graphic>
              <a:graphicData uri="http://schemas.microsoft.com/office/powerpoint/2016/sectionzoom">
                <psez:sectionZm>
                  <psez:sectionZmObj sectionId="{CECFCEAA-57F1-4F64-8377-CF60E3B4CF44}">
                    <psez:zmPr id="{0025B74A-0D62-400A-8371-7EDD8E54FB38}" transitionDur="1000" showBg="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23910" cy="1925949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7" name="Zoom de section 16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585E5FA5-3C58-A9FE-C3F5-51A9EE0DE4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36991" y="4759147"/>
                <a:ext cx="3423910" cy="19259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971282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avec coins rognés en diagonale 1">
            <a:extLst>
              <a:ext uri="{FF2B5EF4-FFF2-40B4-BE49-F238E27FC236}">
                <a16:creationId xmlns:a16="http://schemas.microsoft.com/office/drawing/2014/main" id="{46016DBD-3E9D-105E-F2F5-C16228C76299}"/>
              </a:ext>
            </a:extLst>
          </p:cNvPr>
          <p:cNvSpPr/>
          <p:nvPr/>
        </p:nvSpPr>
        <p:spPr>
          <a:xfrm>
            <a:off x="1985962" y="1419226"/>
            <a:ext cx="8220075" cy="3857624"/>
          </a:xfrm>
          <a:prstGeom prst="snip2Diag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3FB063CF-0108-AC7A-AA06-211CB498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6822" y="4071446"/>
            <a:ext cx="1000616" cy="100061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F0FDF0D-5136-6D62-F426-3C65E35F7D4E}"/>
              </a:ext>
            </a:extLst>
          </p:cNvPr>
          <p:cNvSpPr txBox="1"/>
          <p:nvPr/>
        </p:nvSpPr>
        <p:spPr>
          <a:xfrm>
            <a:off x="2069782" y="1419226"/>
            <a:ext cx="476250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6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3A1C83-80B3-8904-8BCF-0EA0B0C9873E}"/>
              </a:ext>
            </a:extLst>
          </p:cNvPr>
          <p:cNvSpPr txBox="1"/>
          <p:nvPr/>
        </p:nvSpPr>
        <p:spPr>
          <a:xfrm>
            <a:off x="2767011" y="2786554"/>
            <a:ext cx="6810375" cy="76944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Contexte &amp; Objectifs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D9DD748-0157-EAB9-9E59-703AC6303869}"/>
              </a:ext>
            </a:extLst>
          </p:cNvPr>
          <p:cNvSpPr txBox="1"/>
          <p:nvPr/>
        </p:nvSpPr>
        <p:spPr>
          <a:xfrm>
            <a:off x="1603714" y="-1884400"/>
            <a:ext cx="8602323" cy="92332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Contexte &amp; Objectifs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EB18BAB4-8E23-D330-FC97-430B9A3E1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101303" y="-1884400"/>
            <a:ext cx="2097948" cy="204677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796111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364A9A7-3753-4AC5-58F1-1CEF6706C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9222F7-DBD1-CA8E-CC45-BB865DB5A052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188030" y="-1040593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F144F0BE-C045-02C9-47A3-D81DDB860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08000" y="5408839"/>
            <a:ext cx="2583591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9697EE7-411E-EB3D-B804-2BC7CBDF9CE3}"/>
              </a:ext>
            </a:extLst>
          </p:cNvPr>
          <p:cNvSpPr txBox="1"/>
          <p:nvPr/>
        </p:nvSpPr>
        <p:spPr>
          <a:xfrm>
            <a:off x="1794838" y="17243"/>
            <a:ext cx="860232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Objectifs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A0A6336-7AA2-1FD3-072F-D406E73C8E34}"/>
              </a:ext>
            </a:extLst>
          </p:cNvPr>
          <p:cNvGrpSpPr/>
          <p:nvPr/>
        </p:nvGrpSpPr>
        <p:grpSpPr>
          <a:xfrm>
            <a:off x="1935226" y="820129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1363A84C-BEB1-1AA6-1DEF-E8AAFF184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4D30C420-8811-4285-06C6-3A6F0D82B9BE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Déploiement d’un environnement de virtualisation en interne</a:t>
              </a:r>
            </a:p>
            <a:p>
              <a:endPara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A7DCB7B0-6457-E763-D978-C415832435E0}"/>
              </a:ext>
            </a:extLst>
          </p:cNvPr>
          <p:cNvGrpSpPr/>
          <p:nvPr/>
        </p:nvGrpSpPr>
        <p:grpSpPr>
          <a:xfrm>
            <a:off x="2266470" y="1657988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DB30DB34-1B39-D815-CB1E-624F59EA0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C1D3DBA8-4751-CCB9-54EE-4D25D43E50C1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Mise en place de serveurs Linux d’hébergement des services</a:t>
              </a:r>
            </a:p>
            <a:p>
              <a:endParaRPr lang="fr-FR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FD10EFDE-EF94-85B6-B494-99B02DE3E4BF}"/>
              </a:ext>
            </a:extLst>
          </p:cNvPr>
          <p:cNvGrpSpPr/>
          <p:nvPr/>
        </p:nvGrpSpPr>
        <p:grpSpPr>
          <a:xfrm>
            <a:off x="2597715" y="2523951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49047B8D-BF3D-1F2C-C5C2-AA27DD430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27" name="Rectangle : avec coins rognés en diagonale 26">
              <a:extLst>
                <a:ext uri="{FF2B5EF4-FFF2-40B4-BE49-F238E27FC236}">
                  <a16:creationId xmlns:a16="http://schemas.microsoft.com/office/drawing/2014/main" id="{46B5FCFC-57EF-B423-45EA-9FA5AA82F4F8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Utilisation de Docker pour le déploiement des services</a:t>
              </a:r>
            </a:p>
            <a:p>
              <a:endParaRPr lang="fr-FR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3EDD63EC-EEA1-EBD4-726A-4130DF2B89FC}"/>
              </a:ext>
            </a:extLst>
          </p:cNvPr>
          <p:cNvGrpSpPr/>
          <p:nvPr/>
        </p:nvGrpSpPr>
        <p:grpSpPr>
          <a:xfrm>
            <a:off x="2928959" y="3389914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9721B0E5-3701-EEB8-894A-E7A70505B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30" name="Rectangle : avec coins rognés en diagonale 29">
              <a:extLst>
                <a:ext uri="{FF2B5EF4-FFF2-40B4-BE49-F238E27FC236}">
                  <a16:creationId xmlns:a16="http://schemas.microsoft.com/office/drawing/2014/main" id="{A8671363-7EB4-7709-7E92-09C4C805F1BA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Utilisation d’Ansible pour la configuration des serveurs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F8FC53B6-0A52-4CEB-F3D6-D59393F1F889}"/>
              </a:ext>
            </a:extLst>
          </p:cNvPr>
          <p:cNvGrpSpPr/>
          <p:nvPr/>
        </p:nvGrpSpPr>
        <p:grpSpPr>
          <a:xfrm>
            <a:off x="2597715" y="4255877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8C51C9A3-2C6D-6169-A749-10E888040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33" name="Rectangle : avec coins rognés en diagonale 32">
              <a:extLst>
                <a:ext uri="{FF2B5EF4-FFF2-40B4-BE49-F238E27FC236}">
                  <a16:creationId xmlns:a16="http://schemas.microsoft.com/office/drawing/2014/main" id="{FEC33036-62C0-3C55-A3E8-340AF9302271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Active Directory pour l’authentification des utilisateurs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EA2EC72C-43B1-CEF9-279D-867E488470E1}"/>
              </a:ext>
            </a:extLst>
          </p:cNvPr>
          <p:cNvGrpSpPr/>
          <p:nvPr/>
        </p:nvGrpSpPr>
        <p:grpSpPr>
          <a:xfrm>
            <a:off x="2266470" y="5155989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2310E7E2-1BCB-34AB-E3C6-69C66BB64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36" name="Rectangle : avec coins rognés en diagonale 35">
              <a:extLst>
                <a:ext uri="{FF2B5EF4-FFF2-40B4-BE49-F238E27FC236}">
                  <a16:creationId xmlns:a16="http://schemas.microsoft.com/office/drawing/2014/main" id="{3D1DF7F0-EF5B-8AA7-61C3-DD77AF7DD9AC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DNS pour la résolution des noms de domaine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CA7F8283-0F90-860F-C278-0B294EBB3EE1}"/>
              </a:ext>
            </a:extLst>
          </p:cNvPr>
          <p:cNvGrpSpPr/>
          <p:nvPr/>
        </p:nvGrpSpPr>
        <p:grpSpPr>
          <a:xfrm>
            <a:off x="1935226" y="5983194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F90F82A3-570F-DADB-D4B9-BFC048F19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39" name="Rectangle : avec coins rognés en diagonale 38">
              <a:extLst>
                <a:ext uri="{FF2B5EF4-FFF2-40B4-BE49-F238E27FC236}">
                  <a16:creationId xmlns:a16="http://schemas.microsoft.com/office/drawing/2014/main" id="{FE642219-BA62-28FE-8B87-679D8252312F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 avec alertes</a:t>
              </a:r>
            </a:p>
          </p:txBody>
        </p:sp>
      </p:grpSp>
      <p:pic>
        <p:nvPicPr>
          <p:cNvPr id="5" name="Graphique 4">
            <a:extLst>
              <a:ext uri="{FF2B5EF4-FFF2-40B4-BE49-F238E27FC236}">
                <a16:creationId xmlns:a16="http://schemas.microsoft.com/office/drawing/2014/main" id="{80B41435-A675-B4EC-4922-B0AD64DF6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9259" y="224972"/>
            <a:ext cx="1000616" cy="100061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14192E0-3DC3-59E3-45AD-41F3A6A62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983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avec coins rognés en diagonale 1">
            <a:extLst>
              <a:ext uri="{FF2B5EF4-FFF2-40B4-BE49-F238E27FC236}">
                <a16:creationId xmlns:a16="http://schemas.microsoft.com/office/drawing/2014/main" id="{46016DBD-3E9D-105E-F2F5-C16228C76299}"/>
              </a:ext>
            </a:extLst>
          </p:cNvPr>
          <p:cNvSpPr/>
          <p:nvPr/>
        </p:nvSpPr>
        <p:spPr>
          <a:xfrm>
            <a:off x="1985962" y="1419226"/>
            <a:ext cx="8220075" cy="3857624"/>
          </a:xfrm>
          <a:prstGeom prst="snip2Diag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0FDF0D-5136-6D62-F426-3C65E35F7D4E}"/>
              </a:ext>
            </a:extLst>
          </p:cNvPr>
          <p:cNvSpPr txBox="1"/>
          <p:nvPr/>
        </p:nvSpPr>
        <p:spPr>
          <a:xfrm>
            <a:off x="2123122" y="1419225"/>
            <a:ext cx="476250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6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3A1C83-80B3-8904-8BCF-0EA0B0C9873E}"/>
              </a:ext>
            </a:extLst>
          </p:cNvPr>
          <p:cNvSpPr txBox="1"/>
          <p:nvPr/>
        </p:nvSpPr>
        <p:spPr>
          <a:xfrm>
            <a:off x="1891504" y="2963317"/>
            <a:ext cx="8408989" cy="76944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Outils et leur utilité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CACF005E-8BE6-5302-986D-D563F9781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6352" y="4119238"/>
            <a:ext cx="1171575" cy="9525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BB6D5C2E-342A-C1BE-B18E-043E4EC8254A}"/>
              </a:ext>
            </a:extLst>
          </p:cNvPr>
          <p:cNvGrpSpPr/>
          <p:nvPr/>
        </p:nvGrpSpPr>
        <p:grpSpPr>
          <a:xfrm>
            <a:off x="-3312448" y="1984051"/>
            <a:ext cx="2944147" cy="2889898"/>
            <a:chOff x="-3160047" y="1932981"/>
            <a:chExt cx="1763530" cy="1731035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98ADC6ED-D341-5EE3-02F9-8E593E731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49562" y="1932981"/>
              <a:ext cx="1005283" cy="1003813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58BE75EA-C57A-A29C-92A9-F82B00A36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60047" y="2684277"/>
              <a:ext cx="1763530" cy="979739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455723FA-6297-5492-8595-DA02C24404BF}"/>
              </a:ext>
            </a:extLst>
          </p:cNvPr>
          <p:cNvGrpSpPr/>
          <p:nvPr/>
        </p:nvGrpSpPr>
        <p:grpSpPr>
          <a:xfrm>
            <a:off x="2340434" y="7653522"/>
            <a:ext cx="8799972" cy="494732"/>
            <a:chOff x="2045828" y="3080353"/>
            <a:chExt cx="8799972" cy="494732"/>
          </a:xfrm>
        </p:grpSpPr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8E7D556B-52B0-8435-A5B9-E5E0E8CA0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17F1795F-4139-10B7-D3D3-CE9148665F50}"/>
                </a:ext>
              </a:extLst>
            </p:cNvPr>
            <p:cNvSpPr txBox="1"/>
            <p:nvPr/>
          </p:nvSpPr>
          <p:spPr>
            <a:xfrm>
              <a:off x="2870200" y="3107459"/>
              <a:ext cx="7975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Virtualisation serveurs, stockages &amp; postes de travail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4D794FB0-D2C8-6797-A1D1-02961ADBAC2C}"/>
              </a:ext>
            </a:extLst>
          </p:cNvPr>
          <p:cNvGrpSpPr/>
          <p:nvPr/>
        </p:nvGrpSpPr>
        <p:grpSpPr>
          <a:xfrm>
            <a:off x="2340434" y="8384194"/>
            <a:ext cx="9588832" cy="494732"/>
            <a:chOff x="2045828" y="3811025"/>
            <a:chExt cx="9588832" cy="494732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05CEA44B-753B-A5EA-EC07-61970919E27E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Cluster</a:t>
              </a:r>
            </a:p>
          </p:txBody>
        </p:sp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1C54249-F855-4C5F-A777-28A12246D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DDDD5042-4CF5-74C3-4602-34A90059954E}"/>
              </a:ext>
            </a:extLst>
          </p:cNvPr>
          <p:cNvGrpSpPr/>
          <p:nvPr/>
        </p:nvGrpSpPr>
        <p:grpSpPr>
          <a:xfrm>
            <a:off x="2340434" y="9109758"/>
            <a:ext cx="8190372" cy="494732"/>
            <a:chOff x="2045828" y="4536589"/>
            <a:chExt cx="8190372" cy="494732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FD8AAC37-0A5E-8204-D98B-B6C9AFE17D04}"/>
                </a:ext>
              </a:extLst>
            </p:cNvPr>
            <p:cNvSpPr txBox="1"/>
            <p:nvPr/>
          </p:nvSpPr>
          <p:spPr>
            <a:xfrm>
              <a:off x="2870200" y="4547657"/>
              <a:ext cx="736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vSphere/vCenter &gt; gestion des environnements</a:t>
              </a:r>
            </a:p>
          </p:txBody>
        </p:sp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50D8C649-F197-E44C-45E3-5D1A540AB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314CBB0-1751-130F-C62B-091A987DAFF5}"/>
              </a:ext>
            </a:extLst>
          </p:cNvPr>
          <p:cNvGrpSpPr/>
          <p:nvPr/>
        </p:nvGrpSpPr>
        <p:grpSpPr>
          <a:xfrm>
            <a:off x="2340434" y="9835322"/>
            <a:ext cx="8330072" cy="494732"/>
            <a:chOff x="2045828" y="5262153"/>
            <a:chExt cx="8330072" cy="494732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E155DF0A-E607-8F0E-3F6A-29D29C90D5B4}"/>
                </a:ext>
              </a:extLst>
            </p:cNvPr>
            <p:cNvSpPr txBox="1"/>
            <p:nvPr/>
          </p:nvSpPr>
          <p:spPr>
            <a:xfrm>
              <a:off x="2870200" y="5275880"/>
              <a:ext cx="7505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Flexibilité &amp; disponibilité des applications/services</a:t>
              </a:r>
            </a:p>
          </p:txBody>
        </p:sp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DA9BC156-A5D0-5E88-0A2C-1A150F70E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24044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TM03457475[[fn=Cadre]]</Template>
  <TotalTime>1746</TotalTime>
  <Words>1741</Words>
  <Application>Microsoft Office PowerPoint</Application>
  <PresentationFormat>Grand écran</PresentationFormat>
  <Paragraphs>466</Paragraphs>
  <Slides>46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7" baseType="lpstr">
      <vt:lpstr>맑은 고딕</vt:lpstr>
      <vt:lpstr>-apple-system</vt:lpstr>
      <vt:lpstr>Arial</vt:lpstr>
      <vt:lpstr>Arial Black</vt:lpstr>
      <vt:lpstr>Bahnschrift</vt:lpstr>
      <vt:lpstr>Bahnschrift SemiBold</vt:lpstr>
      <vt:lpstr>Calibri</vt:lpstr>
      <vt:lpstr>Calibri Light</vt:lpstr>
      <vt:lpstr>Calisto MT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Anthony Mouze</dc:creator>
  <cp:lastModifiedBy>Anthony Mouze</cp:lastModifiedBy>
  <cp:revision>27</cp:revision>
  <dcterms:created xsi:type="dcterms:W3CDTF">2023-04-17T19:28:39Z</dcterms:created>
  <dcterms:modified xsi:type="dcterms:W3CDTF">2023-04-19T21:06:02Z</dcterms:modified>
</cp:coreProperties>
</file>